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2" r:id="rId5"/>
    <p:sldId id="258" r:id="rId6"/>
    <p:sldId id="259" r:id="rId7"/>
    <p:sldId id="260" r:id="rId8"/>
    <p:sldId id="263" r:id="rId9"/>
    <p:sldId id="264" r:id="rId10"/>
    <p:sldId id="280" r:id="rId11"/>
    <p:sldId id="265" r:id="rId12"/>
    <p:sldId id="266" r:id="rId13"/>
    <p:sldId id="267" r:id="rId14"/>
    <p:sldId id="270" r:id="rId15"/>
    <p:sldId id="269" r:id="rId16"/>
    <p:sldId id="268" r:id="rId17"/>
    <p:sldId id="279" r:id="rId18"/>
    <p:sldId id="261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E1F"/>
    <a:srgbClr val="E21B19"/>
    <a:srgbClr val="BA3186"/>
    <a:srgbClr val="9CC12A"/>
    <a:srgbClr val="00B3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D'havé" userId="a18ecff076a5305d" providerId="LiveId" clId="{904B7EB9-C837-412F-A3EA-E854B236862B}"/>
    <pc:docChg chg="custSel modSld">
      <pc:chgData name="Chris D'havé" userId="a18ecff076a5305d" providerId="LiveId" clId="{904B7EB9-C837-412F-A3EA-E854B236862B}" dt="2025-05-21T15:27:14.047" v="46" actId="6549"/>
      <pc:docMkLst>
        <pc:docMk/>
      </pc:docMkLst>
      <pc:sldChg chg="modSp mod">
        <pc:chgData name="Chris D'havé" userId="a18ecff076a5305d" providerId="LiveId" clId="{904B7EB9-C837-412F-A3EA-E854B236862B}" dt="2025-05-21T15:27:14.047" v="46" actId="6549"/>
        <pc:sldMkLst>
          <pc:docMk/>
          <pc:sldMk cId="2195694390" sldId="267"/>
        </pc:sldMkLst>
        <pc:spChg chg="mod">
          <ac:chgData name="Chris D'havé" userId="a18ecff076a5305d" providerId="LiveId" clId="{904B7EB9-C837-412F-A3EA-E854B236862B}" dt="2025-05-21T15:27:14.047" v="46" actId="6549"/>
          <ac:spMkLst>
            <pc:docMk/>
            <pc:sldMk cId="2195694390" sldId="267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7E1DB-2042-49E1-A0EC-9A583E132B2A}" type="datetimeFigureOut">
              <a:rPr lang="nl-NL" smtClean="0"/>
              <a:t>21-5-2025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E0AA6-309A-4C02-A905-AD8D1F2577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6879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7E1DB-2042-49E1-A0EC-9A583E132B2A}" type="datetimeFigureOut">
              <a:rPr lang="nl-NL" smtClean="0"/>
              <a:t>21-5-2025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E0AA6-309A-4C02-A905-AD8D1F2577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1101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7E1DB-2042-49E1-A0EC-9A583E132B2A}" type="datetimeFigureOut">
              <a:rPr lang="nl-NL" smtClean="0"/>
              <a:t>21-5-2025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E0AA6-309A-4C02-A905-AD8D1F2577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792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7E1DB-2042-49E1-A0EC-9A583E132B2A}" type="datetimeFigureOut">
              <a:rPr lang="nl-NL" smtClean="0"/>
              <a:t>21-5-2025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E0AA6-309A-4C02-A905-AD8D1F2577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3506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7E1DB-2042-49E1-A0EC-9A583E132B2A}" type="datetimeFigureOut">
              <a:rPr lang="nl-NL" smtClean="0"/>
              <a:t>21-5-2025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E0AA6-309A-4C02-A905-AD8D1F2577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3570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7E1DB-2042-49E1-A0EC-9A583E132B2A}" type="datetimeFigureOut">
              <a:rPr lang="nl-NL" smtClean="0"/>
              <a:t>21-5-2025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E0AA6-309A-4C02-A905-AD8D1F2577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1651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7E1DB-2042-49E1-A0EC-9A583E132B2A}" type="datetimeFigureOut">
              <a:rPr lang="nl-NL" smtClean="0"/>
              <a:t>21-5-2025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E0AA6-309A-4C02-A905-AD8D1F2577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1368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7E1DB-2042-49E1-A0EC-9A583E132B2A}" type="datetimeFigureOut">
              <a:rPr lang="nl-NL" smtClean="0"/>
              <a:t>21-5-2025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E0AA6-309A-4C02-A905-AD8D1F2577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9541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7E1DB-2042-49E1-A0EC-9A583E132B2A}" type="datetimeFigureOut">
              <a:rPr lang="nl-NL" smtClean="0"/>
              <a:t>21-5-2025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E0AA6-309A-4C02-A905-AD8D1F2577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87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7E1DB-2042-49E1-A0EC-9A583E132B2A}" type="datetimeFigureOut">
              <a:rPr lang="nl-NL" smtClean="0"/>
              <a:t>21-5-2025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E0AA6-309A-4C02-A905-AD8D1F2577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1165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7E1DB-2042-49E1-A0EC-9A583E132B2A}" type="datetimeFigureOut">
              <a:rPr lang="nl-NL" smtClean="0"/>
              <a:t>21-5-2025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E0AA6-309A-4C02-A905-AD8D1F2577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6210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7E1DB-2042-49E1-A0EC-9A583E132B2A}" type="datetimeFigureOut">
              <a:rPr lang="nl-NL" smtClean="0"/>
              <a:t>21-5-2025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E0AA6-309A-4C02-A905-AD8D1F2577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3957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227856" y="0"/>
            <a:ext cx="8712968" cy="6021288"/>
          </a:xfrm>
          <a:custGeom>
            <a:avLst/>
            <a:gdLst>
              <a:gd name="connsiteX0" fmla="*/ 0 w 8712968"/>
              <a:gd name="connsiteY0" fmla="*/ 0 h 6021288"/>
              <a:gd name="connsiteX1" fmla="*/ 8712968 w 8712968"/>
              <a:gd name="connsiteY1" fmla="*/ 0 h 6021288"/>
              <a:gd name="connsiteX2" fmla="*/ 8712968 w 8712968"/>
              <a:gd name="connsiteY2" fmla="*/ 6021288 h 6021288"/>
              <a:gd name="connsiteX3" fmla="*/ 0 w 8712968"/>
              <a:gd name="connsiteY3" fmla="*/ 6021288 h 6021288"/>
              <a:gd name="connsiteX4" fmla="*/ 0 w 8712968"/>
              <a:gd name="connsiteY4" fmla="*/ 0 h 6021288"/>
              <a:gd name="connsiteX0" fmla="*/ 0 w 8712968"/>
              <a:gd name="connsiteY0" fmla="*/ 0 h 6021288"/>
              <a:gd name="connsiteX1" fmla="*/ 8712968 w 8712968"/>
              <a:gd name="connsiteY1" fmla="*/ 0 h 6021288"/>
              <a:gd name="connsiteX2" fmla="*/ 8712968 w 8712968"/>
              <a:gd name="connsiteY2" fmla="*/ 3713516 h 6021288"/>
              <a:gd name="connsiteX3" fmla="*/ 0 w 8712968"/>
              <a:gd name="connsiteY3" fmla="*/ 6021288 h 6021288"/>
              <a:gd name="connsiteX4" fmla="*/ 0 w 8712968"/>
              <a:gd name="connsiteY4" fmla="*/ 0 h 6021288"/>
              <a:gd name="connsiteX0" fmla="*/ 0 w 8712968"/>
              <a:gd name="connsiteY0" fmla="*/ 0 h 6021288"/>
              <a:gd name="connsiteX1" fmla="*/ 8712968 w 8712968"/>
              <a:gd name="connsiteY1" fmla="*/ 0 h 6021288"/>
              <a:gd name="connsiteX2" fmla="*/ 8712968 w 8712968"/>
              <a:gd name="connsiteY2" fmla="*/ 4047344 h 6021288"/>
              <a:gd name="connsiteX3" fmla="*/ 0 w 8712968"/>
              <a:gd name="connsiteY3" fmla="*/ 6021288 h 6021288"/>
              <a:gd name="connsiteX4" fmla="*/ 0 w 8712968"/>
              <a:gd name="connsiteY4" fmla="*/ 0 h 60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12968" h="6021288">
                <a:moveTo>
                  <a:pt x="0" y="0"/>
                </a:moveTo>
                <a:lnTo>
                  <a:pt x="8712968" y="0"/>
                </a:lnTo>
                <a:lnTo>
                  <a:pt x="8712968" y="4047344"/>
                </a:lnTo>
                <a:lnTo>
                  <a:pt x="0" y="6021288"/>
                </a:lnTo>
                <a:lnTo>
                  <a:pt x="0" y="0"/>
                </a:lnTo>
                <a:close/>
              </a:path>
            </a:pathLst>
          </a:custGeom>
          <a:solidFill>
            <a:srgbClr val="FFCE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3568" y="3501008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nl-NL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Woontoekomst senioren</a:t>
            </a:r>
          </a:p>
          <a:p>
            <a:pPr algn="l"/>
            <a:r>
              <a:rPr lang="nl-NL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Boxtel</a:t>
            </a:r>
            <a:endParaRPr lang="nl-NL" sz="5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hthoek 6"/>
          <p:cNvSpPr/>
          <p:nvPr/>
        </p:nvSpPr>
        <p:spPr>
          <a:xfrm rot="5400000">
            <a:off x="4457362" y="-4457362"/>
            <a:ext cx="229275" cy="9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176" y="5645219"/>
            <a:ext cx="2952328" cy="91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" t="15855" r="23" b="12694"/>
          <a:stretch/>
        </p:blipFill>
        <p:spPr>
          <a:xfrm>
            <a:off x="227856" y="229276"/>
            <a:ext cx="8712968" cy="3136224"/>
          </a:xfrm>
          <a:prstGeom prst="rect">
            <a:avLst/>
          </a:prstGeom>
        </p:spPr>
      </p:pic>
      <p:pic>
        <p:nvPicPr>
          <p:cNvPr id="1029" name="Picture 5" descr="U:\Mijn Afbeeldingen\2balken_DialoogPatroon_GemeeneBoxtel_f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55" y="6568720"/>
            <a:ext cx="2890954" cy="15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U:\Mijn Afbeeldingen\2balken_DialoogPatroon_GemeeneBoxtel_f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809" y="6567224"/>
            <a:ext cx="2906379" cy="15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U:\Mijn Afbeeldingen\2balken_DialoogPatroon_GemeeneBoxtel_f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188" y="6568720"/>
            <a:ext cx="2890954" cy="15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313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151" y="620689"/>
            <a:ext cx="5055673" cy="3384376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27855" y="4114965"/>
            <a:ext cx="8229600" cy="2376724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AutoNum type="arabicPeriod"/>
            </a:pPr>
            <a:r>
              <a:rPr lang="nl-NL" sz="2400" dirty="0">
                <a:solidFill>
                  <a:schemeClr val="accent5">
                    <a:lumMod val="50000"/>
                  </a:schemeClr>
                </a:solidFill>
              </a:rPr>
              <a:t>Wat is een mantelzorgwoning? Geen vergunning nodig.</a:t>
            </a:r>
            <a:br>
              <a:rPr lang="nl-NL" sz="24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nl-NL" sz="2400" dirty="0">
                <a:solidFill>
                  <a:schemeClr val="accent5">
                    <a:lumMod val="50000"/>
                  </a:schemeClr>
                </a:solidFill>
              </a:rPr>
              <a:t>Geen mantelzorg meer? Dan woning weghalen.</a:t>
            </a:r>
          </a:p>
          <a:p>
            <a:pPr marL="457200" indent="-457200">
              <a:buAutoNum type="arabicPeriod"/>
            </a:pPr>
            <a:r>
              <a:rPr lang="nl-NL" sz="2400" dirty="0">
                <a:solidFill>
                  <a:schemeClr val="accent5">
                    <a:lumMod val="50000"/>
                  </a:schemeClr>
                </a:solidFill>
              </a:rPr>
              <a:t>Wat is een prémantelzorgwoning? Wel vergunning nodig, wordt vaak voor (nog te bepalen</a:t>
            </a:r>
            <a:r>
              <a:rPr lang="nl-NL" sz="2400">
                <a:solidFill>
                  <a:schemeClr val="accent5">
                    <a:lumMod val="50000"/>
                  </a:schemeClr>
                </a:solidFill>
              </a:rPr>
              <a:t>) termijn </a:t>
            </a:r>
            <a:r>
              <a:rPr lang="nl-NL" sz="2400" dirty="0">
                <a:solidFill>
                  <a:schemeClr val="accent5">
                    <a:lumMod val="50000"/>
                  </a:schemeClr>
                </a:solidFill>
              </a:rPr>
              <a:t>verleend. Kan overgaan in mantelzorgwoning.</a:t>
            </a:r>
          </a:p>
          <a:p>
            <a:pPr marL="457200" indent="-457200">
              <a:buAutoNum type="arabicPeriod"/>
            </a:pPr>
            <a:r>
              <a:rPr lang="nl-NL" sz="2400" dirty="0">
                <a:solidFill>
                  <a:schemeClr val="accent5">
                    <a:lumMod val="50000"/>
                  </a:schemeClr>
                </a:solidFill>
              </a:rPr>
              <a:t>Bouwen/plaatsen op eigen erf (met woonbestemming)</a:t>
            </a:r>
          </a:p>
          <a:p>
            <a:pPr marL="457200" indent="-457200">
              <a:buAutoNum type="arabicPeriod"/>
            </a:pPr>
            <a:r>
              <a:rPr lang="nl-NL" sz="2400" dirty="0">
                <a:solidFill>
                  <a:schemeClr val="accent5">
                    <a:lumMod val="50000"/>
                  </a:schemeClr>
                </a:solidFill>
              </a:rPr>
              <a:t>Bedoeld voor mantelzorger of u zelf</a:t>
            </a:r>
          </a:p>
          <a:p>
            <a:pPr marL="457200" indent="-457200">
              <a:buAutoNum type="arabicPeriod"/>
            </a:pPr>
            <a:r>
              <a:rPr lang="nl-NL" sz="2400" dirty="0">
                <a:solidFill>
                  <a:schemeClr val="accent5">
                    <a:lumMod val="50000"/>
                  </a:schemeClr>
                </a:solidFill>
              </a:rPr>
              <a:t>De wetgever omschrijft de mantelzorger als iemand waarmee je een sociale relatie hebt en die je langdurig en vrijwillig zorg verleent.</a:t>
            </a:r>
          </a:p>
          <a:p>
            <a:pPr marL="457200" indent="-457200">
              <a:buAutoNum type="arabicPeriod"/>
            </a:pPr>
            <a:endParaRPr lang="nl-NL" sz="24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nl-NL" sz="24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nl-NL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nl-NL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Picture 5" descr="U:\Mijn Afbeeldingen\2balken_DialoogPatroon_GemeeneBoxtel_f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55" y="6568720"/>
            <a:ext cx="2890954" cy="15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U:\Mijn Afbeeldingen\2balken_DialoogPatroon_GemeeneBoxtel_f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809" y="6567224"/>
            <a:ext cx="2906379" cy="15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U:\Mijn Afbeeldingen\2balken_DialoogPatroon_GemeeneBoxtel_f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188" y="6568720"/>
            <a:ext cx="2890954" cy="15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hoek 5"/>
          <p:cNvSpPr/>
          <p:nvPr/>
        </p:nvSpPr>
        <p:spPr>
          <a:xfrm>
            <a:off x="213342" y="33005"/>
            <a:ext cx="8727482" cy="2648531"/>
          </a:xfrm>
          <a:custGeom>
            <a:avLst/>
            <a:gdLst>
              <a:gd name="connsiteX0" fmla="*/ 0 w 8712968"/>
              <a:gd name="connsiteY0" fmla="*/ 0 h 6021288"/>
              <a:gd name="connsiteX1" fmla="*/ 8712968 w 8712968"/>
              <a:gd name="connsiteY1" fmla="*/ 0 h 6021288"/>
              <a:gd name="connsiteX2" fmla="*/ 8712968 w 8712968"/>
              <a:gd name="connsiteY2" fmla="*/ 6021288 h 6021288"/>
              <a:gd name="connsiteX3" fmla="*/ 0 w 8712968"/>
              <a:gd name="connsiteY3" fmla="*/ 6021288 h 6021288"/>
              <a:gd name="connsiteX4" fmla="*/ 0 w 8712968"/>
              <a:gd name="connsiteY4" fmla="*/ 0 h 6021288"/>
              <a:gd name="connsiteX0" fmla="*/ 0 w 8712968"/>
              <a:gd name="connsiteY0" fmla="*/ 0 h 6021288"/>
              <a:gd name="connsiteX1" fmla="*/ 8712968 w 8712968"/>
              <a:gd name="connsiteY1" fmla="*/ 0 h 6021288"/>
              <a:gd name="connsiteX2" fmla="*/ 8712968 w 8712968"/>
              <a:gd name="connsiteY2" fmla="*/ 3713516 h 6021288"/>
              <a:gd name="connsiteX3" fmla="*/ 0 w 8712968"/>
              <a:gd name="connsiteY3" fmla="*/ 6021288 h 6021288"/>
              <a:gd name="connsiteX4" fmla="*/ 0 w 8712968"/>
              <a:gd name="connsiteY4" fmla="*/ 0 h 6021288"/>
              <a:gd name="connsiteX0" fmla="*/ 0 w 8712968"/>
              <a:gd name="connsiteY0" fmla="*/ 0 h 6021288"/>
              <a:gd name="connsiteX1" fmla="*/ 8712968 w 8712968"/>
              <a:gd name="connsiteY1" fmla="*/ 0 h 6021288"/>
              <a:gd name="connsiteX2" fmla="*/ 8712968 w 8712968"/>
              <a:gd name="connsiteY2" fmla="*/ 4047344 h 6021288"/>
              <a:gd name="connsiteX3" fmla="*/ 0 w 8712968"/>
              <a:gd name="connsiteY3" fmla="*/ 6021288 h 6021288"/>
              <a:gd name="connsiteX4" fmla="*/ 0 w 8712968"/>
              <a:gd name="connsiteY4" fmla="*/ 0 h 6021288"/>
              <a:gd name="connsiteX0" fmla="*/ 0 w 8727482"/>
              <a:gd name="connsiteY0" fmla="*/ 2888342 h 6021288"/>
              <a:gd name="connsiteX1" fmla="*/ 8727482 w 8727482"/>
              <a:gd name="connsiteY1" fmla="*/ 0 h 6021288"/>
              <a:gd name="connsiteX2" fmla="*/ 8727482 w 8727482"/>
              <a:gd name="connsiteY2" fmla="*/ 4047344 h 6021288"/>
              <a:gd name="connsiteX3" fmla="*/ 14514 w 8727482"/>
              <a:gd name="connsiteY3" fmla="*/ 6021288 h 6021288"/>
              <a:gd name="connsiteX4" fmla="*/ 0 w 8727482"/>
              <a:gd name="connsiteY4" fmla="*/ 2888342 h 6021288"/>
              <a:gd name="connsiteX0" fmla="*/ 0 w 8727482"/>
              <a:gd name="connsiteY0" fmla="*/ 0 h 3132946"/>
              <a:gd name="connsiteX1" fmla="*/ 8712968 w 8727482"/>
              <a:gd name="connsiteY1" fmla="*/ 14515 h 3132946"/>
              <a:gd name="connsiteX2" fmla="*/ 8727482 w 8727482"/>
              <a:gd name="connsiteY2" fmla="*/ 1159002 h 3132946"/>
              <a:gd name="connsiteX3" fmla="*/ 14514 w 8727482"/>
              <a:gd name="connsiteY3" fmla="*/ 3132946 h 3132946"/>
              <a:gd name="connsiteX4" fmla="*/ 0 w 8727482"/>
              <a:gd name="connsiteY4" fmla="*/ 0 h 3132946"/>
              <a:gd name="connsiteX0" fmla="*/ 0 w 8727482"/>
              <a:gd name="connsiteY0" fmla="*/ 518885 h 3118431"/>
              <a:gd name="connsiteX1" fmla="*/ 8712968 w 8727482"/>
              <a:gd name="connsiteY1" fmla="*/ 0 h 3118431"/>
              <a:gd name="connsiteX2" fmla="*/ 8727482 w 8727482"/>
              <a:gd name="connsiteY2" fmla="*/ 1144487 h 3118431"/>
              <a:gd name="connsiteX3" fmla="*/ 14514 w 8727482"/>
              <a:gd name="connsiteY3" fmla="*/ 3118431 h 3118431"/>
              <a:gd name="connsiteX4" fmla="*/ 0 w 8727482"/>
              <a:gd name="connsiteY4" fmla="*/ 518885 h 3118431"/>
              <a:gd name="connsiteX0" fmla="*/ 0 w 8727482"/>
              <a:gd name="connsiteY0" fmla="*/ 48985 h 2648531"/>
              <a:gd name="connsiteX1" fmla="*/ 8712968 w 8727482"/>
              <a:gd name="connsiteY1" fmla="*/ 0 h 2648531"/>
              <a:gd name="connsiteX2" fmla="*/ 8727482 w 8727482"/>
              <a:gd name="connsiteY2" fmla="*/ 674587 h 2648531"/>
              <a:gd name="connsiteX3" fmla="*/ 14514 w 8727482"/>
              <a:gd name="connsiteY3" fmla="*/ 2648531 h 2648531"/>
              <a:gd name="connsiteX4" fmla="*/ 0 w 8727482"/>
              <a:gd name="connsiteY4" fmla="*/ 48985 h 2648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27482" h="2648531">
                <a:moveTo>
                  <a:pt x="0" y="48985"/>
                </a:moveTo>
                <a:lnTo>
                  <a:pt x="8712968" y="0"/>
                </a:lnTo>
                <a:lnTo>
                  <a:pt x="8727482" y="674587"/>
                </a:lnTo>
                <a:lnTo>
                  <a:pt x="14514" y="2648531"/>
                </a:lnTo>
                <a:lnTo>
                  <a:pt x="0" y="48985"/>
                </a:lnTo>
                <a:close/>
              </a:path>
            </a:pathLst>
          </a:custGeom>
          <a:solidFill>
            <a:srgbClr val="FFCE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/>
          <p:cNvSpPr/>
          <p:nvPr/>
        </p:nvSpPr>
        <p:spPr>
          <a:xfrm rot="5400000">
            <a:off x="4457362" y="-4457362"/>
            <a:ext cx="229275" cy="9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36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(Pré) Mantelzorgwoningen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0314" y="6093296"/>
            <a:ext cx="1588262" cy="48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694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55" y="1556793"/>
            <a:ext cx="4517835" cy="3024336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932040" y="1988840"/>
            <a:ext cx="4036536" cy="3345235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AutoNum type="arabicPeriod"/>
            </a:pPr>
            <a:r>
              <a:rPr lang="nl-NL" sz="2400" dirty="0">
                <a:solidFill>
                  <a:schemeClr val="accent5">
                    <a:lumMod val="50000"/>
                  </a:schemeClr>
                </a:solidFill>
              </a:rPr>
              <a:t>Wat is een </a:t>
            </a:r>
            <a:r>
              <a:rPr lang="nl-NL" sz="2400" dirty="0" err="1">
                <a:solidFill>
                  <a:schemeClr val="accent5">
                    <a:lumMod val="50000"/>
                  </a:schemeClr>
                </a:solidFill>
              </a:rPr>
              <a:t>meergeneratiewoning</a:t>
            </a:r>
            <a:r>
              <a:rPr lang="nl-NL" sz="2400" dirty="0">
                <a:solidFill>
                  <a:schemeClr val="accent5">
                    <a:lumMod val="50000"/>
                  </a:schemeClr>
                </a:solidFill>
              </a:rPr>
              <a:t>?</a:t>
            </a:r>
            <a:endParaRPr lang="nl-NL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nl-NL" sz="2400" dirty="0">
                <a:solidFill>
                  <a:schemeClr val="accent5">
                    <a:lumMod val="50000"/>
                  </a:schemeClr>
                </a:solidFill>
              </a:rPr>
              <a:t>Wat zijn de voordelen?</a:t>
            </a:r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nl-NL" sz="2000" dirty="0">
                <a:solidFill>
                  <a:schemeClr val="accent5">
                    <a:lumMod val="50000"/>
                  </a:schemeClr>
                </a:solidFill>
              </a:rPr>
              <a:t>Voor ouderen:</a:t>
            </a:r>
          </a:p>
          <a:p>
            <a:pPr marL="1257300" lvl="2" indent="-457200">
              <a:buFont typeface="Courier New" panose="02070309020205020404" pitchFamily="49" charset="0"/>
              <a:buChar char="o"/>
            </a:pPr>
            <a:r>
              <a:rPr lang="nl-NL" sz="1600" dirty="0">
                <a:solidFill>
                  <a:schemeClr val="accent5">
                    <a:lumMod val="50000"/>
                  </a:schemeClr>
                </a:solidFill>
              </a:rPr>
              <a:t>Langer zelfstandig wonen</a:t>
            </a:r>
          </a:p>
          <a:p>
            <a:pPr marL="1257300" lvl="2" indent="-457200">
              <a:buFont typeface="Courier New" panose="02070309020205020404" pitchFamily="49" charset="0"/>
              <a:buChar char="o"/>
            </a:pPr>
            <a:r>
              <a:rPr lang="nl-NL" sz="1600" dirty="0">
                <a:solidFill>
                  <a:schemeClr val="accent5">
                    <a:lumMod val="50000"/>
                  </a:schemeClr>
                </a:solidFill>
              </a:rPr>
              <a:t>Ondersteuning bij dagelijkse taken</a:t>
            </a:r>
          </a:p>
          <a:p>
            <a:pPr marL="1257300" lvl="2" indent="-457200">
              <a:buFont typeface="Courier New" panose="02070309020205020404" pitchFamily="49" charset="0"/>
              <a:buChar char="o"/>
            </a:pPr>
            <a:r>
              <a:rPr lang="nl-NL" sz="1600" dirty="0">
                <a:solidFill>
                  <a:schemeClr val="accent5">
                    <a:lumMod val="50000"/>
                  </a:schemeClr>
                </a:solidFill>
              </a:rPr>
              <a:t>Sociale contacten</a:t>
            </a:r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nl-NL" sz="2000" dirty="0">
                <a:solidFill>
                  <a:schemeClr val="accent5">
                    <a:lumMod val="50000"/>
                  </a:schemeClr>
                </a:solidFill>
              </a:rPr>
              <a:t>Voor jonge gezinnen:</a:t>
            </a:r>
          </a:p>
          <a:p>
            <a:pPr marL="1257300" lvl="2" indent="-457200">
              <a:buFont typeface="Courier New" panose="02070309020205020404" pitchFamily="49" charset="0"/>
              <a:buChar char="o"/>
            </a:pPr>
            <a:r>
              <a:rPr lang="nl-NL" sz="1600" dirty="0">
                <a:solidFill>
                  <a:schemeClr val="accent5">
                    <a:lumMod val="50000"/>
                  </a:schemeClr>
                </a:solidFill>
              </a:rPr>
              <a:t>Betere balans werk/gezin</a:t>
            </a:r>
          </a:p>
          <a:p>
            <a:pPr marL="1257300" lvl="2" indent="-457200">
              <a:buFont typeface="Courier New" panose="02070309020205020404" pitchFamily="49" charset="0"/>
              <a:buChar char="o"/>
            </a:pPr>
            <a:r>
              <a:rPr lang="nl-NL" sz="1600" dirty="0">
                <a:solidFill>
                  <a:schemeClr val="accent5">
                    <a:lumMod val="50000"/>
                  </a:schemeClr>
                </a:solidFill>
              </a:rPr>
              <a:t>Lagere kosten</a:t>
            </a:r>
          </a:p>
          <a:p>
            <a:pPr marL="1257300" lvl="2" indent="-457200">
              <a:buFont typeface="Courier New" panose="02070309020205020404" pitchFamily="49" charset="0"/>
              <a:buChar char="o"/>
            </a:pPr>
            <a:r>
              <a:rPr lang="nl-NL" sz="1600" dirty="0">
                <a:solidFill>
                  <a:schemeClr val="accent5">
                    <a:lumMod val="50000"/>
                  </a:schemeClr>
                </a:solidFill>
              </a:rPr>
              <a:t>Band kinderen/grootouders</a:t>
            </a:r>
          </a:p>
          <a:p>
            <a:pPr marL="0" indent="0">
              <a:buNone/>
            </a:pPr>
            <a:endParaRPr lang="nl-NL" sz="24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nl-NL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Picture 5" descr="U:\Mijn Afbeeldingen\2balken_DialoogPatroon_GemeeneBoxtel_f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55" y="6568720"/>
            <a:ext cx="2890954" cy="15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U:\Mijn Afbeeldingen\2balken_DialoogPatroon_GemeeneBoxtel_f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809" y="6567224"/>
            <a:ext cx="2906379" cy="15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U:\Mijn Afbeeldingen\2balken_DialoogPatroon_GemeeneBoxtel_f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188" y="6568720"/>
            <a:ext cx="2890954" cy="15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hoek 5"/>
          <p:cNvSpPr/>
          <p:nvPr/>
        </p:nvSpPr>
        <p:spPr>
          <a:xfrm>
            <a:off x="213342" y="121905"/>
            <a:ext cx="8727482" cy="2559631"/>
          </a:xfrm>
          <a:custGeom>
            <a:avLst/>
            <a:gdLst>
              <a:gd name="connsiteX0" fmla="*/ 0 w 8712968"/>
              <a:gd name="connsiteY0" fmla="*/ 0 h 6021288"/>
              <a:gd name="connsiteX1" fmla="*/ 8712968 w 8712968"/>
              <a:gd name="connsiteY1" fmla="*/ 0 h 6021288"/>
              <a:gd name="connsiteX2" fmla="*/ 8712968 w 8712968"/>
              <a:gd name="connsiteY2" fmla="*/ 6021288 h 6021288"/>
              <a:gd name="connsiteX3" fmla="*/ 0 w 8712968"/>
              <a:gd name="connsiteY3" fmla="*/ 6021288 h 6021288"/>
              <a:gd name="connsiteX4" fmla="*/ 0 w 8712968"/>
              <a:gd name="connsiteY4" fmla="*/ 0 h 6021288"/>
              <a:gd name="connsiteX0" fmla="*/ 0 w 8712968"/>
              <a:gd name="connsiteY0" fmla="*/ 0 h 6021288"/>
              <a:gd name="connsiteX1" fmla="*/ 8712968 w 8712968"/>
              <a:gd name="connsiteY1" fmla="*/ 0 h 6021288"/>
              <a:gd name="connsiteX2" fmla="*/ 8712968 w 8712968"/>
              <a:gd name="connsiteY2" fmla="*/ 3713516 h 6021288"/>
              <a:gd name="connsiteX3" fmla="*/ 0 w 8712968"/>
              <a:gd name="connsiteY3" fmla="*/ 6021288 h 6021288"/>
              <a:gd name="connsiteX4" fmla="*/ 0 w 8712968"/>
              <a:gd name="connsiteY4" fmla="*/ 0 h 6021288"/>
              <a:gd name="connsiteX0" fmla="*/ 0 w 8712968"/>
              <a:gd name="connsiteY0" fmla="*/ 0 h 6021288"/>
              <a:gd name="connsiteX1" fmla="*/ 8712968 w 8712968"/>
              <a:gd name="connsiteY1" fmla="*/ 0 h 6021288"/>
              <a:gd name="connsiteX2" fmla="*/ 8712968 w 8712968"/>
              <a:gd name="connsiteY2" fmla="*/ 4047344 h 6021288"/>
              <a:gd name="connsiteX3" fmla="*/ 0 w 8712968"/>
              <a:gd name="connsiteY3" fmla="*/ 6021288 h 6021288"/>
              <a:gd name="connsiteX4" fmla="*/ 0 w 8712968"/>
              <a:gd name="connsiteY4" fmla="*/ 0 h 6021288"/>
              <a:gd name="connsiteX0" fmla="*/ 0 w 8727482"/>
              <a:gd name="connsiteY0" fmla="*/ 2888342 h 6021288"/>
              <a:gd name="connsiteX1" fmla="*/ 8727482 w 8727482"/>
              <a:gd name="connsiteY1" fmla="*/ 0 h 6021288"/>
              <a:gd name="connsiteX2" fmla="*/ 8727482 w 8727482"/>
              <a:gd name="connsiteY2" fmla="*/ 4047344 h 6021288"/>
              <a:gd name="connsiteX3" fmla="*/ 14514 w 8727482"/>
              <a:gd name="connsiteY3" fmla="*/ 6021288 h 6021288"/>
              <a:gd name="connsiteX4" fmla="*/ 0 w 8727482"/>
              <a:gd name="connsiteY4" fmla="*/ 2888342 h 6021288"/>
              <a:gd name="connsiteX0" fmla="*/ 0 w 8727482"/>
              <a:gd name="connsiteY0" fmla="*/ 0 h 3132946"/>
              <a:gd name="connsiteX1" fmla="*/ 8712968 w 8727482"/>
              <a:gd name="connsiteY1" fmla="*/ 14515 h 3132946"/>
              <a:gd name="connsiteX2" fmla="*/ 8727482 w 8727482"/>
              <a:gd name="connsiteY2" fmla="*/ 1159002 h 3132946"/>
              <a:gd name="connsiteX3" fmla="*/ 14514 w 8727482"/>
              <a:gd name="connsiteY3" fmla="*/ 3132946 h 3132946"/>
              <a:gd name="connsiteX4" fmla="*/ 0 w 8727482"/>
              <a:gd name="connsiteY4" fmla="*/ 0 h 3132946"/>
              <a:gd name="connsiteX0" fmla="*/ 0 w 8727482"/>
              <a:gd name="connsiteY0" fmla="*/ 582385 h 3118431"/>
              <a:gd name="connsiteX1" fmla="*/ 8712968 w 8727482"/>
              <a:gd name="connsiteY1" fmla="*/ 0 h 3118431"/>
              <a:gd name="connsiteX2" fmla="*/ 8727482 w 8727482"/>
              <a:gd name="connsiteY2" fmla="*/ 1144487 h 3118431"/>
              <a:gd name="connsiteX3" fmla="*/ 14514 w 8727482"/>
              <a:gd name="connsiteY3" fmla="*/ 3118431 h 3118431"/>
              <a:gd name="connsiteX4" fmla="*/ 0 w 8727482"/>
              <a:gd name="connsiteY4" fmla="*/ 582385 h 3118431"/>
              <a:gd name="connsiteX0" fmla="*/ 0 w 8727482"/>
              <a:gd name="connsiteY0" fmla="*/ 23585 h 2559631"/>
              <a:gd name="connsiteX1" fmla="*/ 8712968 w 8727482"/>
              <a:gd name="connsiteY1" fmla="*/ 0 h 2559631"/>
              <a:gd name="connsiteX2" fmla="*/ 8727482 w 8727482"/>
              <a:gd name="connsiteY2" fmla="*/ 585687 h 2559631"/>
              <a:gd name="connsiteX3" fmla="*/ 14514 w 8727482"/>
              <a:gd name="connsiteY3" fmla="*/ 2559631 h 2559631"/>
              <a:gd name="connsiteX4" fmla="*/ 0 w 8727482"/>
              <a:gd name="connsiteY4" fmla="*/ 23585 h 2559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27482" h="2559631">
                <a:moveTo>
                  <a:pt x="0" y="23585"/>
                </a:moveTo>
                <a:lnTo>
                  <a:pt x="8712968" y="0"/>
                </a:lnTo>
                <a:lnTo>
                  <a:pt x="8727482" y="585687"/>
                </a:lnTo>
                <a:lnTo>
                  <a:pt x="14514" y="2559631"/>
                </a:lnTo>
                <a:lnTo>
                  <a:pt x="0" y="23585"/>
                </a:lnTo>
                <a:close/>
              </a:path>
            </a:pathLst>
          </a:custGeom>
          <a:solidFill>
            <a:srgbClr val="FFCE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BA3186"/>
              </a:solidFill>
            </a:endParaRPr>
          </a:p>
        </p:txBody>
      </p:sp>
      <p:sp>
        <p:nvSpPr>
          <p:cNvPr id="9" name="Rechthoek 8"/>
          <p:cNvSpPr/>
          <p:nvPr/>
        </p:nvSpPr>
        <p:spPr>
          <a:xfrm rot="5400000">
            <a:off x="4457362" y="-4457362"/>
            <a:ext cx="229275" cy="9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3600" b="1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Meergeneratiewoningen</a:t>
            </a:r>
            <a:endParaRPr lang="nl-NL" sz="3600" b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0314" y="6093296"/>
            <a:ext cx="1588262" cy="48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964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151" y="620689"/>
            <a:ext cx="5055673" cy="3384376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27855" y="4480489"/>
            <a:ext cx="8229600" cy="2011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>
                <a:solidFill>
                  <a:schemeClr val="accent5">
                    <a:lumMod val="50000"/>
                  </a:schemeClr>
                </a:solidFill>
              </a:rPr>
              <a:t>1. Wat is Collectief Particulier Opdrachtgeverschap?</a:t>
            </a:r>
          </a:p>
          <a:p>
            <a:pPr marL="0" indent="0">
              <a:buNone/>
            </a:pPr>
            <a:r>
              <a:rPr lang="nl-NL" sz="2400">
                <a:solidFill>
                  <a:schemeClr val="accent5">
                    <a:lumMod val="50000"/>
                  </a:schemeClr>
                </a:solidFill>
              </a:rPr>
              <a:t>2. Wat zijn de voor- en nadelen van CPO?</a:t>
            </a:r>
            <a:endParaRPr lang="nl-NL" sz="200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nl-NL" sz="2400">
                <a:solidFill>
                  <a:schemeClr val="accent5">
                    <a:lumMod val="50000"/>
                  </a:schemeClr>
                </a:solidFill>
              </a:rPr>
              <a:t>3. Wat gebeurt er als de gemeente grond beschikbaar heeft?</a:t>
            </a:r>
          </a:p>
          <a:p>
            <a:pPr marL="0" indent="0">
              <a:buNone/>
            </a:pPr>
            <a:r>
              <a:rPr lang="nl-NL" sz="2400">
                <a:solidFill>
                  <a:schemeClr val="accent5">
                    <a:lumMod val="50000"/>
                  </a:schemeClr>
                </a:solidFill>
              </a:rPr>
              <a:t>4. In de Leidraad CPO kunt u alles nog eens rustig nalezen.</a:t>
            </a:r>
          </a:p>
          <a:p>
            <a:pPr marL="0" indent="0">
              <a:buNone/>
            </a:pPr>
            <a:endParaRPr lang="nl-NL" sz="200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nl-NL" sz="240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Picture 5" descr="U:\Mijn Afbeeldingen\2balken_DialoogPatroon_GemeeneBoxtel_f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55" y="6568720"/>
            <a:ext cx="2890954" cy="15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U:\Mijn Afbeeldingen\2balken_DialoogPatroon_GemeeneBoxtel_f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809" y="6567224"/>
            <a:ext cx="2906379" cy="15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U:\Mijn Afbeeldingen\2balken_DialoogPatroon_GemeeneBoxtel_f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188" y="6568720"/>
            <a:ext cx="2890954" cy="15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hoek 5"/>
          <p:cNvSpPr/>
          <p:nvPr/>
        </p:nvSpPr>
        <p:spPr>
          <a:xfrm>
            <a:off x="213342" y="33005"/>
            <a:ext cx="8727482" cy="2648531"/>
          </a:xfrm>
          <a:custGeom>
            <a:avLst/>
            <a:gdLst>
              <a:gd name="connsiteX0" fmla="*/ 0 w 8712968"/>
              <a:gd name="connsiteY0" fmla="*/ 0 h 6021288"/>
              <a:gd name="connsiteX1" fmla="*/ 8712968 w 8712968"/>
              <a:gd name="connsiteY1" fmla="*/ 0 h 6021288"/>
              <a:gd name="connsiteX2" fmla="*/ 8712968 w 8712968"/>
              <a:gd name="connsiteY2" fmla="*/ 6021288 h 6021288"/>
              <a:gd name="connsiteX3" fmla="*/ 0 w 8712968"/>
              <a:gd name="connsiteY3" fmla="*/ 6021288 h 6021288"/>
              <a:gd name="connsiteX4" fmla="*/ 0 w 8712968"/>
              <a:gd name="connsiteY4" fmla="*/ 0 h 6021288"/>
              <a:gd name="connsiteX0" fmla="*/ 0 w 8712968"/>
              <a:gd name="connsiteY0" fmla="*/ 0 h 6021288"/>
              <a:gd name="connsiteX1" fmla="*/ 8712968 w 8712968"/>
              <a:gd name="connsiteY1" fmla="*/ 0 h 6021288"/>
              <a:gd name="connsiteX2" fmla="*/ 8712968 w 8712968"/>
              <a:gd name="connsiteY2" fmla="*/ 3713516 h 6021288"/>
              <a:gd name="connsiteX3" fmla="*/ 0 w 8712968"/>
              <a:gd name="connsiteY3" fmla="*/ 6021288 h 6021288"/>
              <a:gd name="connsiteX4" fmla="*/ 0 w 8712968"/>
              <a:gd name="connsiteY4" fmla="*/ 0 h 6021288"/>
              <a:gd name="connsiteX0" fmla="*/ 0 w 8712968"/>
              <a:gd name="connsiteY0" fmla="*/ 0 h 6021288"/>
              <a:gd name="connsiteX1" fmla="*/ 8712968 w 8712968"/>
              <a:gd name="connsiteY1" fmla="*/ 0 h 6021288"/>
              <a:gd name="connsiteX2" fmla="*/ 8712968 w 8712968"/>
              <a:gd name="connsiteY2" fmla="*/ 4047344 h 6021288"/>
              <a:gd name="connsiteX3" fmla="*/ 0 w 8712968"/>
              <a:gd name="connsiteY3" fmla="*/ 6021288 h 6021288"/>
              <a:gd name="connsiteX4" fmla="*/ 0 w 8712968"/>
              <a:gd name="connsiteY4" fmla="*/ 0 h 6021288"/>
              <a:gd name="connsiteX0" fmla="*/ 0 w 8727482"/>
              <a:gd name="connsiteY0" fmla="*/ 2888342 h 6021288"/>
              <a:gd name="connsiteX1" fmla="*/ 8727482 w 8727482"/>
              <a:gd name="connsiteY1" fmla="*/ 0 h 6021288"/>
              <a:gd name="connsiteX2" fmla="*/ 8727482 w 8727482"/>
              <a:gd name="connsiteY2" fmla="*/ 4047344 h 6021288"/>
              <a:gd name="connsiteX3" fmla="*/ 14514 w 8727482"/>
              <a:gd name="connsiteY3" fmla="*/ 6021288 h 6021288"/>
              <a:gd name="connsiteX4" fmla="*/ 0 w 8727482"/>
              <a:gd name="connsiteY4" fmla="*/ 2888342 h 6021288"/>
              <a:gd name="connsiteX0" fmla="*/ 0 w 8727482"/>
              <a:gd name="connsiteY0" fmla="*/ 0 h 3132946"/>
              <a:gd name="connsiteX1" fmla="*/ 8712968 w 8727482"/>
              <a:gd name="connsiteY1" fmla="*/ 14515 h 3132946"/>
              <a:gd name="connsiteX2" fmla="*/ 8727482 w 8727482"/>
              <a:gd name="connsiteY2" fmla="*/ 1159002 h 3132946"/>
              <a:gd name="connsiteX3" fmla="*/ 14514 w 8727482"/>
              <a:gd name="connsiteY3" fmla="*/ 3132946 h 3132946"/>
              <a:gd name="connsiteX4" fmla="*/ 0 w 8727482"/>
              <a:gd name="connsiteY4" fmla="*/ 0 h 3132946"/>
              <a:gd name="connsiteX0" fmla="*/ 0 w 8727482"/>
              <a:gd name="connsiteY0" fmla="*/ 518885 h 3118431"/>
              <a:gd name="connsiteX1" fmla="*/ 8712968 w 8727482"/>
              <a:gd name="connsiteY1" fmla="*/ 0 h 3118431"/>
              <a:gd name="connsiteX2" fmla="*/ 8727482 w 8727482"/>
              <a:gd name="connsiteY2" fmla="*/ 1144487 h 3118431"/>
              <a:gd name="connsiteX3" fmla="*/ 14514 w 8727482"/>
              <a:gd name="connsiteY3" fmla="*/ 3118431 h 3118431"/>
              <a:gd name="connsiteX4" fmla="*/ 0 w 8727482"/>
              <a:gd name="connsiteY4" fmla="*/ 518885 h 3118431"/>
              <a:gd name="connsiteX0" fmla="*/ 0 w 8727482"/>
              <a:gd name="connsiteY0" fmla="*/ 48985 h 2648531"/>
              <a:gd name="connsiteX1" fmla="*/ 8712968 w 8727482"/>
              <a:gd name="connsiteY1" fmla="*/ 0 h 2648531"/>
              <a:gd name="connsiteX2" fmla="*/ 8727482 w 8727482"/>
              <a:gd name="connsiteY2" fmla="*/ 674587 h 2648531"/>
              <a:gd name="connsiteX3" fmla="*/ 14514 w 8727482"/>
              <a:gd name="connsiteY3" fmla="*/ 2648531 h 2648531"/>
              <a:gd name="connsiteX4" fmla="*/ 0 w 8727482"/>
              <a:gd name="connsiteY4" fmla="*/ 48985 h 2648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27482" h="2648531">
                <a:moveTo>
                  <a:pt x="0" y="48985"/>
                </a:moveTo>
                <a:lnTo>
                  <a:pt x="8712968" y="0"/>
                </a:lnTo>
                <a:lnTo>
                  <a:pt x="8727482" y="674587"/>
                </a:lnTo>
                <a:lnTo>
                  <a:pt x="14514" y="2648531"/>
                </a:lnTo>
                <a:lnTo>
                  <a:pt x="0" y="48985"/>
                </a:lnTo>
                <a:close/>
              </a:path>
            </a:pathLst>
          </a:custGeom>
          <a:solidFill>
            <a:srgbClr val="FFCE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/>
          <p:cNvSpPr/>
          <p:nvPr/>
        </p:nvSpPr>
        <p:spPr>
          <a:xfrm rot="5400000">
            <a:off x="4457362" y="-4457362"/>
            <a:ext cx="229275" cy="9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nl-NL" sz="36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Collectief Particulier Opdrachtgeverschap (CPO)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0314" y="6093296"/>
            <a:ext cx="1588262" cy="48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99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55" y="1556793"/>
            <a:ext cx="4517835" cy="3024336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220072" y="1988840"/>
            <a:ext cx="3748504" cy="334523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sz="2400">
                <a:solidFill>
                  <a:schemeClr val="accent5">
                    <a:lumMod val="50000"/>
                  </a:schemeClr>
                </a:solidFill>
              </a:rPr>
              <a:t>1. We gaan beleid maken om bestaande woningen te mogen splitsen en/of delen</a:t>
            </a:r>
            <a:endParaRPr lang="nl-NL" sz="200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nl-NL" sz="2400">
                <a:solidFill>
                  <a:schemeClr val="accent5">
                    <a:lumMod val="50000"/>
                  </a:schemeClr>
                </a:solidFill>
              </a:rPr>
              <a:t>2. Van een grote woning kunnen er twee kleinere worden gemaakt</a:t>
            </a:r>
          </a:p>
          <a:p>
            <a:pPr marL="0" indent="0">
              <a:buNone/>
            </a:pPr>
            <a:r>
              <a:rPr lang="nl-NL" sz="2400">
                <a:solidFill>
                  <a:schemeClr val="accent5">
                    <a:lumMod val="50000"/>
                  </a:schemeClr>
                </a:solidFill>
              </a:rPr>
              <a:t>3. Misschien woning-delen mogelijk maken (bijvoorbeeld hospitaregeling of </a:t>
            </a:r>
            <a:r>
              <a:rPr lang="nl-NL" sz="2400" err="1">
                <a:solidFill>
                  <a:schemeClr val="accent5">
                    <a:lumMod val="50000"/>
                  </a:schemeClr>
                </a:solidFill>
              </a:rPr>
              <a:t>friendscontract</a:t>
            </a:r>
            <a:r>
              <a:rPr lang="nl-NL" sz="240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  <a:p>
            <a:pPr marL="0" indent="0">
              <a:buNone/>
            </a:pPr>
            <a:endParaRPr lang="nl-NL" sz="200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nl-NL" sz="240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Picture 5" descr="U:\Mijn Afbeeldingen\2balken_DialoogPatroon_GemeeneBoxtel_f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55" y="6568720"/>
            <a:ext cx="2890954" cy="15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U:\Mijn Afbeeldingen\2balken_DialoogPatroon_GemeeneBoxtel_f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809" y="6567224"/>
            <a:ext cx="2906379" cy="15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U:\Mijn Afbeeldingen\2balken_DialoogPatroon_GemeeneBoxtel_f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188" y="6568720"/>
            <a:ext cx="2890954" cy="15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hoek 5"/>
          <p:cNvSpPr/>
          <p:nvPr/>
        </p:nvSpPr>
        <p:spPr>
          <a:xfrm>
            <a:off x="213342" y="121905"/>
            <a:ext cx="8727482" cy="2559631"/>
          </a:xfrm>
          <a:custGeom>
            <a:avLst/>
            <a:gdLst>
              <a:gd name="connsiteX0" fmla="*/ 0 w 8712968"/>
              <a:gd name="connsiteY0" fmla="*/ 0 h 6021288"/>
              <a:gd name="connsiteX1" fmla="*/ 8712968 w 8712968"/>
              <a:gd name="connsiteY1" fmla="*/ 0 h 6021288"/>
              <a:gd name="connsiteX2" fmla="*/ 8712968 w 8712968"/>
              <a:gd name="connsiteY2" fmla="*/ 6021288 h 6021288"/>
              <a:gd name="connsiteX3" fmla="*/ 0 w 8712968"/>
              <a:gd name="connsiteY3" fmla="*/ 6021288 h 6021288"/>
              <a:gd name="connsiteX4" fmla="*/ 0 w 8712968"/>
              <a:gd name="connsiteY4" fmla="*/ 0 h 6021288"/>
              <a:gd name="connsiteX0" fmla="*/ 0 w 8712968"/>
              <a:gd name="connsiteY0" fmla="*/ 0 h 6021288"/>
              <a:gd name="connsiteX1" fmla="*/ 8712968 w 8712968"/>
              <a:gd name="connsiteY1" fmla="*/ 0 h 6021288"/>
              <a:gd name="connsiteX2" fmla="*/ 8712968 w 8712968"/>
              <a:gd name="connsiteY2" fmla="*/ 3713516 h 6021288"/>
              <a:gd name="connsiteX3" fmla="*/ 0 w 8712968"/>
              <a:gd name="connsiteY3" fmla="*/ 6021288 h 6021288"/>
              <a:gd name="connsiteX4" fmla="*/ 0 w 8712968"/>
              <a:gd name="connsiteY4" fmla="*/ 0 h 6021288"/>
              <a:gd name="connsiteX0" fmla="*/ 0 w 8712968"/>
              <a:gd name="connsiteY0" fmla="*/ 0 h 6021288"/>
              <a:gd name="connsiteX1" fmla="*/ 8712968 w 8712968"/>
              <a:gd name="connsiteY1" fmla="*/ 0 h 6021288"/>
              <a:gd name="connsiteX2" fmla="*/ 8712968 w 8712968"/>
              <a:gd name="connsiteY2" fmla="*/ 4047344 h 6021288"/>
              <a:gd name="connsiteX3" fmla="*/ 0 w 8712968"/>
              <a:gd name="connsiteY3" fmla="*/ 6021288 h 6021288"/>
              <a:gd name="connsiteX4" fmla="*/ 0 w 8712968"/>
              <a:gd name="connsiteY4" fmla="*/ 0 h 6021288"/>
              <a:gd name="connsiteX0" fmla="*/ 0 w 8727482"/>
              <a:gd name="connsiteY0" fmla="*/ 2888342 h 6021288"/>
              <a:gd name="connsiteX1" fmla="*/ 8727482 w 8727482"/>
              <a:gd name="connsiteY1" fmla="*/ 0 h 6021288"/>
              <a:gd name="connsiteX2" fmla="*/ 8727482 w 8727482"/>
              <a:gd name="connsiteY2" fmla="*/ 4047344 h 6021288"/>
              <a:gd name="connsiteX3" fmla="*/ 14514 w 8727482"/>
              <a:gd name="connsiteY3" fmla="*/ 6021288 h 6021288"/>
              <a:gd name="connsiteX4" fmla="*/ 0 w 8727482"/>
              <a:gd name="connsiteY4" fmla="*/ 2888342 h 6021288"/>
              <a:gd name="connsiteX0" fmla="*/ 0 w 8727482"/>
              <a:gd name="connsiteY0" fmla="*/ 0 h 3132946"/>
              <a:gd name="connsiteX1" fmla="*/ 8712968 w 8727482"/>
              <a:gd name="connsiteY1" fmla="*/ 14515 h 3132946"/>
              <a:gd name="connsiteX2" fmla="*/ 8727482 w 8727482"/>
              <a:gd name="connsiteY2" fmla="*/ 1159002 h 3132946"/>
              <a:gd name="connsiteX3" fmla="*/ 14514 w 8727482"/>
              <a:gd name="connsiteY3" fmla="*/ 3132946 h 3132946"/>
              <a:gd name="connsiteX4" fmla="*/ 0 w 8727482"/>
              <a:gd name="connsiteY4" fmla="*/ 0 h 3132946"/>
              <a:gd name="connsiteX0" fmla="*/ 0 w 8727482"/>
              <a:gd name="connsiteY0" fmla="*/ 582385 h 3118431"/>
              <a:gd name="connsiteX1" fmla="*/ 8712968 w 8727482"/>
              <a:gd name="connsiteY1" fmla="*/ 0 h 3118431"/>
              <a:gd name="connsiteX2" fmla="*/ 8727482 w 8727482"/>
              <a:gd name="connsiteY2" fmla="*/ 1144487 h 3118431"/>
              <a:gd name="connsiteX3" fmla="*/ 14514 w 8727482"/>
              <a:gd name="connsiteY3" fmla="*/ 3118431 h 3118431"/>
              <a:gd name="connsiteX4" fmla="*/ 0 w 8727482"/>
              <a:gd name="connsiteY4" fmla="*/ 582385 h 3118431"/>
              <a:gd name="connsiteX0" fmla="*/ 0 w 8727482"/>
              <a:gd name="connsiteY0" fmla="*/ 23585 h 2559631"/>
              <a:gd name="connsiteX1" fmla="*/ 8712968 w 8727482"/>
              <a:gd name="connsiteY1" fmla="*/ 0 h 2559631"/>
              <a:gd name="connsiteX2" fmla="*/ 8727482 w 8727482"/>
              <a:gd name="connsiteY2" fmla="*/ 585687 h 2559631"/>
              <a:gd name="connsiteX3" fmla="*/ 14514 w 8727482"/>
              <a:gd name="connsiteY3" fmla="*/ 2559631 h 2559631"/>
              <a:gd name="connsiteX4" fmla="*/ 0 w 8727482"/>
              <a:gd name="connsiteY4" fmla="*/ 23585 h 2559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27482" h="2559631">
                <a:moveTo>
                  <a:pt x="0" y="23585"/>
                </a:moveTo>
                <a:lnTo>
                  <a:pt x="8712968" y="0"/>
                </a:lnTo>
                <a:lnTo>
                  <a:pt x="8727482" y="585687"/>
                </a:lnTo>
                <a:lnTo>
                  <a:pt x="14514" y="2559631"/>
                </a:lnTo>
                <a:lnTo>
                  <a:pt x="0" y="23585"/>
                </a:lnTo>
                <a:close/>
              </a:path>
            </a:pathLst>
          </a:custGeom>
          <a:solidFill>
            <a:srgbClr val="FFCE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BA3186"/>
              </a:solidFill>
            </a:endParaRPr>
          </a:p>
        </p:txBody>
      </p:sp>
      <p:sp>
        <p:nvSpPr>
          <p:cNvPr id="9" name="Rechthoek 8"/>
          <p:cNvSpPr/>
          <p:nvPr/>
        </p:nvSpPr>
        <p:spPr>
          <a:xfrm rot="5400000">
            <a:off x="4457362" y="-4457362"/>
            <a:ext cx="229275" cy="9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36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Woningsplitsing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0314" y="6093296"/>
            <a:ext cx="1588262" cy="48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377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151" y="620689"/>
            <a:ext cx="5055673" cy="3384376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27855" y="4480489"/>
            <a:ext cx="8229600" cy="20111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sz="2400" dirty="0">
                <a:solidFill>
                  <a:schemeClr val="accent5">
                    <a:lumMod val="50000"/>
                  </a:schemeClr>
                </a:solidFill>
              </a:rPr>
              <a:t>Hertogenstraat (38 woningen - levensloopgeschikt</a:t>
            </a:r>
            <a:r>
              <a:rPr lang="nl-NL" sz="2400">
                <a:solidFill>
                  <a:schemeClr val="accent5">
                    <a:lumMod val="50000"/>
                  </a:schemeClr>
                </a:solidFill>
              </a:rPr>
              <a:t>) oplevering </a:t>
            </a:r>
            <a:r>
              <a:rPr lang="nl-NL" sz="2400" dirty="0">
                <a:solidFill>
                  <a:schemeClr val="accent5">
                    <a:lumMod val="50000"/>
                  </a:schemeClr>
                </a:solidFill>
              </a:rPr>
              <a:t>2027</a:t>
            </a:r>
          </a:p>
          <a:p>
            <a:pPr marL="0" indent="0">
              <a:buNone/>
            </a:pPr>
            <a:endParaRPr lang="nl-NL" sz="24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nl-NL" sz="2400" dirty="0">
                <a:solidFill>
                  <a:schemeClr val="accent5">
                    <a:lumMod val="50000"/>
                  </a:schemeClr>
                </a:solidFill>
              </a:rPr>
              <a:t>Baroniestraat (48 woningen – geclusterde woonvorm) oplevering 2027</a:t>
            </a:r>
            <a:endParaRPr lang="nl-NL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nl-NL" sz="24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nl-NL" sz="2400" dirty="0">
                <a:solidFill>
                  <a:schemeClr val="accent5">
                    <a:lumMod val="50000"/>
                  </a:schemeClr>
                </a:solidFill>
              </a:rPr>
              <a:t>En nog veel meer projecten</a:t>
            </a:r>
          </a:p>
        </p:txBody>
      </p:sp>
      <p:pic>
        <p:nvPicPr>
          <p:cNvPr id="5" name="Picture 5" descr="U:\Mijn Afbeeldingen\2balken_DialoogPatroon_GemeeneBoxtel_f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55" y="6568720"/>
            <a:ext cx="2890954" cy="15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U:\Mijn Afbeeldingen\2balken_DialoogPatroon_GemeeneBoxtel_f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809" y="6567224"/>
            <a:ext cx="2906379" cy="15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U:\Mijn Afbeeldingen\2balken_DialoogPatroon_GemeeneBoxtel_f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188" y="6568720"/>
            <a:ext cx="2890954" cy="15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hoek 5"/>
          <p:cNvSpPr/>
          <p:nvPr/>
        </p:nvSpPr>
        <p:spPr>
          <a:xfrm>
            <a:off x="213342" y="33005"/>
            <a:ext cx="8727482" cy="2648531"/>
          </a:xfrm>
          <a:custGeom>
            <a:avLst/>
            <a:gdLst>
              <a:gd name="connsiteX0" fmla="*/ 0 w 8712968"/>
              <a:gd name="connsiteY0" fmla="*/ 0 h 6021288"/>
              <a:gd name="connsiteX1" fmla="*/ 8712968 w 8712968"/>
              <a:gd name="connsiteY1" fmla="*/ 0 h 6021288"/>
              <a:gd name="connsiteX2" fmla="*/ 8712968 w 8712968"/>
              <a:gd name="connsiteY2" fmla="*/ 6021288 h 6021288"/>
              <a:gd name="connsiteX3" fmla="*/ 0 w 8712968"/>
              <a:gd name="connsiteY3" fmla="*/ 6021288 h 6021288"/>
              <a:gd name="connsiteX4" fmla="*/ 0 w 8712968"/>
              <a:gd name="connsiteY4" fmla="*/ 0 h 6021288"/>
              <a:gd name="connsiteX0" fmla="*/ 0 w 8712968"/>
              <a:gd name="connsiteY0" fmla="*/ 0 h 6021288"/>
              <a:gd name="connsiteX1" fmla="*/ 8712968 w 8712968"/>
              <a:gd name="connsiteY1" fmla="*/ 0 h 6021288"/>
              <a:gd name="connsiteX2" fmla="*/ 8712968 w 8712968"/>
              <a:gd name="connsiteY2" fmla="*/ 3713516 h 6021288"/>
              <a:gd name="connsiteX3" fmla="*/ 0 w 8712968"/>
              <a:gd name="connsiteY3" fmla="*/ 6021288 h 6021288"/>
              <a:gd name="connsiteX4" fmla="*/ 0 w 8712968"/>
              <a:gd name="connsiteY4" fmla="*/ 0 h 6021288"/>
              <a:gd name="connsiteX0" fmla="*/ 0 w 8712968"/>
              <a:gd name="connsiteY0" fmla="*/ 0 h 6021288"/>
              <a:gd name="connsiteX1" fmla="*/ 8712968 w 8712968"/>
              <a:gd name="connsiteY1" fmla="*/ 0 h 6021288"/>
              <a:gd name="connsiteX2" fmla="*/ 8712968 w 8712968"/>
              <a:gd name="connsiteY2" fmla="*/ 4047344 h 6021288"/>
              <a:gd name="connsiteX3" fmla="*/ 0 w 8712968"/>
              <a:gd name="connsiteY3" fmla="*/ 6021288 h 6021288"/>
              <a:gd name="connsiteX4" fmla="*/ 0 w 8712968"/>
              <a:gd name="connsiteY4" fmla="*/ 0 h 6021288"/>
              <a:gd name="connsiteX0" fmla="*/ 0 w 8727482"/>
              <a:gd name="connsiteY0" fmla="*/ 2888342 h 6021288"/>
              <a:gd name="connsiteX1" fmla="*/ 8727482 w 8727482"/>
              <a:gd name="connsiteY1" fmla="*/ 0 h 6021288"/>
              <a:gd name="connsiteX2" fmla="*/ 8727482 w 8727482"/>
              <a:gd name="connsiteY2" fmla="*/ 4047344 h 6021288"/>
              <a:gd name="connsiteX3" fmla="*/ 14514 w 8727482"/>
              <a:gd name="connsiteY3" fmla="*/ 6021288 h 6021288"/>
              <a:gd name="connsiteX4" fmla="*/ 0 w 8727482"/>
              <a:gd name="connsiteY4" fmla="*/ 2888342 h 6021288"/>
              <a:gd name="connsiteX0" fmla="*/ 0 w 8727482"/>
              <a:gd name="connsiteY0" fmla="*/ 0 h 3132946"/>
              <a:gd name="connsiteX1" fmla="*/ 8712968 w 8727482"/>
              <a:gd name="connsiteY1" fmla="*/ 14515 h 3132946"/>
              <a:gd name="connsiteX2" fmla="*/ 8727482 w 8727482"/>
              <a:gd name="connsiteY2" fmla="*/ 1159002 h 3132946"/>
              <a:gd name="connsiteX3" fmla="*/ 14514 w 8727482"/>
              <a:gd name="connsiteY3" fmla="*/ 3132946 h 3132946"/>
              <a:gd name="connsiteX4" fmla="*/ 0 w 8727482"/>
              <a:gd name="connsiteY4" fmla="*/ 0 h 3132946"/>
              <a:gd name="connsiteX0" fmla="*/ 0 w 8727482"/>
              <a:gd name="connsiteY0" fmla="*/ 518885 h 3118431"/>
              <a:gd name="connsiteX1" fmla="*/ 8712968 w 8727482"/>
              <a:gd name="connsiteY1" fmla="*/ 0 h 3118431"/>
              <a:gd name="connsiteX2" fmla="*/ 8727482 w 8727482"/>
              <a:gd name="connsiteY2" fmla="*/ 1144487 h 3118431"/>
              <a:gd name="connsiteX3" fmla="*/ 14514 w 8727482"/>
              <a:gd name="connsiteY3" fmla="*/ 3118431 h 3118431"/>
              <a:gd name="connsiteX4" fmla="*/ 0 w 8727482"/>
              <a:gd name="connsiteY4" fmla="*/ 518885 h 3118431"/>
              <a:gd name="connsiteX0" fmla="*/ 0 w 8727482"/>
              <a:gd name="connsiteY0" fmla="*/ 48985 h 2648531"/>
              <a:gd name="connsiteX1" fmla="*/ 8712968 w 8727482"/>
              <a:gd name="connsiteY1" fmla="*/ 0 h 2648531"/>
              <a:gd name="connsiteX2" fmla="*/ 8727482 w 8727482"/>
              <a:gd name="connsiteY2" fmla="*/ 674587 h 2648531"/>
              <a:gd name="connsiteX3" fmla="*/ 14514 w 8727482"/>
              <a:gd name="connsiteY3" fmla="*/ 2648531 h 2648531"/>
              <a:gd name="connsiteX4" fmla="*/ 0 w 8727482"/>
              <a:gd name="connsiteY4" fmla="*/ 48985 h 2648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27482" h="2648531">
                <a:moveTo>
                  <a:pt x="0" y="48985"/>
                </a:moveTo>
                <a:lnTo>
                  <a:pt x="8712968" y="0"/>
                </a:lnTo>
                <a:lnTo>
                  <a:pt x="8727482" y="674587"/>
                </a:lnTo>
                <a:lnTo>
                  <a:pt x="14514" y="2648531"/>
                </a:lnTo>
                <a:lnTo>
                  <a:pt x="0" y="48985"/>
                </a:lnTo>
                <a:close/>
              </a:path>
            </a:pathLst>
          </a:custGeom>
          <a:solidFill>
            <a:srgbClr val="FFCE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/>
          <p:cNvSpPr/>
          <p:nvPr/>
        </p:nvSpPr>
        <p:spPr>
          <a:xfrm rot="5400000">
            <a:off x="4457362" y="-4457362"/>
            <a:ext cx="229275" cy="9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Bouwplannen in Boxtel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0314" y="6093296"/>
            <a:ext cx="1588262" cy="48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820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227856" y="0"/>
            <a:ext cx="8712968" cy="6021288"/>
          </a:xfrm>
          <a:custGeom>
            <a:avLst/>
            <a:gdLst>
              <a:gd name="connsiteX0" fmla="*/ 0 w 8712968"/>
              <a:gd name="connsiteY0" fmla="*/ 0 h 6021288"/>
              <a:gd name="connsiteX1" fmla="*/ 8712968 w 8712968"/>
              <a:gd name="connsiteY1" fmla="*/ 0 h 6021288"/>
              <a:gd name="connsiteX2" fmla="*/ 8712968 w 8712968"/>
              <a:gd name="connsiteY2" fmla="*/ 6021288 h 6021288"/>
              <a:gd name="connsiteX3" fmla="*/ 0 w 8712968"/>
              <a:gd name="connsiteY3" fmla="*/ 6021288 h 6021288"/>
              <a:gd name="connsiteX4" fmla="*/ 0 w 8712968"/>
              <a:gd name="connsiteY4" fmla="*/ 0 h 6021288"/>
              <a:gd name="connsiteX0" fmla="*/ 0 w 8712968"/>
              <a:gd name="connsiteY0" fmla="*/ 0 h 6021288"/>
              <a:gd name="connsiteX1" fmla="*/ 8712968 w 8712968"/>
              <a:gd name="connsiteY1" fmla="*/ 0 h 6021288"/>
              <a:gd name="connsiteX2" fmla="*/ 8712968 w 8712968"/>
              <a:gd name="connsiteY2" fmla="*/ 3713516 h 6021288"/>
              <a:gd name="connsiteX3" fmla="*/ 0 w 8712968"/>
              <a:gd name="connsiteY3" fmla="*/ 6021288 h 6021288"/>
              <a:gd name="connsiteX4" fmla="*/ 0 w 8712968"/>
              <a:gd name="connsiteY4" fmla="*/ 0 h 6021288"/>
              <a:gd name="connsiteX0" fmla="*/ 0 w 8712968"/>
              <a:gd name="connsiteY0" fmla="*/ 0 h 6021288"/>
              <a:gd name="connsiteX1" fmla="*/ 8712968 w 8712968"/>
              <a:gd name="connsiteY1" fmla="*/ 0 h 6021288"/>
              <a:gd name="connsiteX2" fmla="*/ 8712968 w 8712968"/>
              <a:gd name="connsiteY2" fmla="*/ 4047344 h 6021288"/>
              <a:gd name="connsiteX3" fmla="*/ 0 w 8712968"/>
              <a:gd name="connsiteY3" fmla="*/ 6021288 h 6021288"/>
              <a:gd name="connsiteX4" fmla="*/ 0 w 8712968"/>
              <a:gd name="connsiteY4" fmla="*/ 0 h 60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12968" h="6021288">
                <a:moveTo>
                  <a:pt x="0" y="0"/>
                </a:moveTo>
                <a:lnTo>
                  <a:pt x="8712968" y="0"/>
                </a:lnTo>
                <a:lnTo>
                  <a:pt x="8712968" y="4047344"/>
                </a:lnTo>
                <a:lnTo>
                  <a:pt x="0" y="6021288"/>
                </a:lnTo>
                <a:lnTo>
                  <a:pt x="0" y="0"/>
                </a:lnTo>
                <a:close/>
              </a:path>
            </a:pathLst>
          </a:custGeom>
          <a:solidFill>
            <a:srgbClr val="FFCE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3568" y="3501008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nl-NL" sz="36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Meer weten?</a:t>
            </a:r>
            <a:endParaRPr lang="nl-NL" sz="5400" b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nl-NL" sz="2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www.boxtel.nl</a:t>
            </a:r>
            <a:endParaRPr lang="nl-NL" sz="540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hthoek 6"/>
          <p:cNvSpPr/>
          <p:nvPr/>
        </p:nvSpPr>
        <p:spPr>
          <a:xfrm rot="5400000">
            <a:off x="4457362" y="-4457362"/>
            <a:ext cx="229275" cy="9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177" y="5645219"/>
            <a:ext cx="2952324" cy="91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61" b="8172"/>
          <a:stretch/>
        </p:blipFill>
        <p:spPr>
          <a:xfrm>
            <a:off x="227854" y="229276"/>
            <a:ext cx="8712969" cy="3141898"/>
          </a:xfrm>
          <a:prstGeom prst="rect">
            <a:avLst/>
          </a:prstGeom>
        </p:spPr>
      </p:pic>
      <p:pic>
        <p:nvPicPr>
          <p:cNvPr id="1029" name="Picture 5" descr="U:\Mijn Afbeeldingen\2balken_DialoogPatroon_GemeeneBoxtel_f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55" y="6568720"/>
            <a:ext cx="2890954" cy="15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U:\Mijn Afbeeldingen\2balken_DialoogPatroon_GemeeneBoxtel_f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809" y="6567224"/>
            <a:ext cx="2906379" cy="15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U:\Mijn Afbeeldingen\2balken_DialoogPatroon_GemeeneBoxtel_f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188" y="6568720"/>
            <a:ext cx="2890954" cy="15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784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0377ACA-7460-44E3-6CBA-BACD470B3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775" y="2076450"/>
            <a:ext cx="512445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460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CEB2B8E-85A4-AFB0-98F0-AB4C18C7A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119312"/>
            <a:ext cx="502920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6065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DF0178A5-710D-8A95-0E70-FC479F619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962" y="2295525"/>
            <a:ext cx="5172075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888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BF153FEC-FD68-F25B-2710-62E39BF92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012" y="1333500"/>
            <a:ext cx="5133975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703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34523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sz="2400" dirty="0">
                <a:solidFill>
                  <a:schemeClr val="accent5">
                    <a:lumMod val="50000"/>
                  </a:schemeClr>
                </a:solidFill>
              </a:rPr>
              <a:t>1. Welke ontwikkelingen zien we?</a:t>
            </a:r>
            <a:endParaRPr lang="nl-NL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nl-NL" sz="2400" dirty="0">
                <a:solidFill>
                  <a:schemeClr val="accent5">
                    <a:lumMod val="50000"/>
                  </a:schemeClr>
                </a:solidFill>
              </a:rPr>
              <a:t>2. Wat doet de gemeente?</a:t>
            </a:r>
          </a:p>
          <a:p>
            <a:pPr marL="0" indent="0">
              <a:buNone/>
            </a:pPr>
            <a:r>
              <a:rPr lang="nl-NL" sz="2400" dirty="0">
                <a:solidFill>
                  <a:schemeClr val="accent5">
                    <a:lumMod val="50000"/>
                  </a:schemeClr>
                </a:solidFill>
              </a:rPr>
              <a:t>3. Programma Volkshuisvesting</a:t>
            </a:r>
          </a:p>
          <a:p>
            <a:pPr marL="0" indent="0">
              <a:buNone/>
            </a:pPr>
            <a:r>
              <a:rPr lang="nl-NL" sz="2400" dirty="0">
                <a:solidFill>
                  <a:schemeClr val="accent5">
                    <a:lumMod val="50000"/>
                  </a:schemeClr>
                </a:solidFill>
              </a:rPr>
              <a:t>4. Woonzorganalyse</a:t>
            </a:r>
          </a:p>
          <a:p>
            <a:pPr marL="0" indent="0">
              <a:buNone/>
            </a:pPr>
            <a:r>
              <a:rPr lang="nl-NL" sz="2400" dirty="0">
                <a:solidFill>
                  <a:schemeClr val="accent5">
                    <a:lumMod val="50000"/>
                  </a:schemeClr>
                </a:solidFill>
              </a:rPr>
              <a:t>5. </a:t>
            </a:r>
            <a:r>
              <a:rPr lang="nl-NL" sz="2400" dirty="0" err="1">
                <a:solidFill>
                  <a:schemeClr val="accent5">
                    <a:lumMod val="50000"/>
                  </a:schemeClr>
                </a:solidFill>
              </a:rPr>
              <a:t>Nultredenwoningen</a:t>
            </a:r>
            <a:endParaRPr lang="nl-NL" sz="24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nl-NL" sz="2400" dirty="0">
                <a:solidFill>
                  <a:schemeClr val="accent5">
                    <a:lumMod val="50000"/>
                  </a:schemeClr>
                </a:solidFill>
              </a:rPr>
              <a:t>6. Geclusterde woonvormen</a:t>
            </a:r>
          </a:p>
          <a:p>
            <a:pPr marL="0" indent="0">
              <a:buNone/>
            </a:pPr>
            <a:r>
              <a:rPr lang="nl-NL" sz="2400" dirty="0">
                <a:solidFill>
                  <a:schemeClr val="accent5">
                    <a:lumMod val="50000"/>
                  </a:schemeClr>
                </a:solidFill>
              </a:rPr>
              <a:t>7. (Pré) Mantelzorgwoningen</a:t>
            </a:r>
          </a:p>
          <a:p>
            <a:pPr marL="0" indent="0">
              <a:buNone/>
            </a:pPr>
            <a:r>
              <a:rPr lang="nl-NL" sz="2400" dirty="0">
                <a:solidFill>
                  <a:schemeClr val="accent5">
                    <a:lumMod val="50000"/>
                  </a:schemeClr>
                </a:solidFill>
              </a:rPr>
              <a:t>8. </a:t>
            </a:r>
            <a:r>
              <a:rPr lang="nl-NL" sz="2400" dirty="0" err="1">
                <a:solidFill>
                  <a:schemeClr val="accent5">
                    <a:lumMod val="50000"/>
                  </a:schemeClr>
                </a:solidFill>
              </a:rPr>
              <a:t>Meergeneratiewoningen</a:t>
            </a:r>
            <a:endParaRPr lang="nl-NL" sz="24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nl-NL" sz="2400" dirty="0">
                <a:solidFill>
                  <a:schemeClr val="accent5">
                    <a:lumMod val="50000"/>
                  </a:schemeClr>
                </a:solidFill>
              </a:rPr>
              <a:t>9. Collectief Particulier Opdrachtgeverschap</a:t>
            </a:r>
          </a:p>
          <a:p>
            <a:pPr marL="0" indent="0">
              <a:buNone/>
            </a:pPr>
            <a:r>
              <a:rPr lang="nl-NL" sz="2400" dirty="0">
                <a:solidFill>
                  <a:schemeClr val="accent5">
                    <a:lumMod val="50000"/>
                  </a:schemeClr>
                </a:solidFill>
              </a:rPr>
              <a:t>10. Woningsplitsing</a:t>
            </a:r>
          </a:p>
          <a:p>
            <a:pPr marL="0" indent="0">
              <a:buNone/>
            </a:pPr>
            <a:r>
              <a:rPr lang="nl-NL" sz="2400" dirty="0">
                <a:solidFill>
                  <a:schemeClr val="accent5">
                    <a:lumMod val="50000"/>
                  </a:schemeClr>
                </a:solidFill>
              </a:rPr>
              <a:t>11. Bouwplannen in Boxtel</a:t>
            </a:r>
          </a:p>
          <a:p>
            <a:pPr marL="0" indent="0">
              <a:buNone/>
            </a:pPr>
            <a:endParaRPr lang="nl-NL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nl-NL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Picture 5" descr="U:\Mijn Afbeeldingen\2balken_DialoogPatroon_GemeeneBoxtel_f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55" y="6568720"/>
            <a:ext cx="2890954" cy="15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U:\Mijn Afbeeldingen\2balken_DialoogPatroon_GemeeneBoxtel_f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809" y="6567224"/>
            <a:ext cx="2906379" cy="15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U:\Mijn Afbeeldingen\2balken_DialoogPatroon_GemeeneBoxtel_f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188" y="6568720"/>
            <a:ext cx="2890954" cy="15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hoek 5"/>
          <p:cNvSpPr/>
          <p:nvPr/>
        </p:nvSpPr>
        <p:spPr>
          <a:xfrm>
            <a:off x="213342" y="33005"/>
            <a:ext cx="8727482" cy="2648531"/>
          </a:xfrm>
          <a:custGeom>
            <a:avLst/>
            <a:gdLst>
              <a:gd name="connsiteX0" fmla="*/ 0 w 8712968"/>
              <a:gd name="connsiteY0" fmla="*/ 0 h 6021288"/>
              <a:gd name="connsiteX1" fmla="*/ 8712968 w 8712968"/>
              <a:gd name="connsiteY1" fmla="*/ 0 h 6021288"/>
              <a:gd name="connsiteX2" fmla="*/ 8712968 w 8712968"/>
              <a:gd name="connsiteY2" fmla="*/ 6021288 h 6021288"/>
              <a:gd name="connsiteX3" fmla="*/ 0 w 8712968"/>
              <a:gd name="connsiteY3" fmla="*/ 6021288 h 6021288"/>
              <a:gd name="connsiteX4" fmla="*/ 0 w 8712968"/>
              <a:gd name="connsiteY4" fmla="*/ 0 h 6021288"/>
              <a:gd name="connsiteX0" fmla="*/ 0 w 8712968"/>
              <a:gd name="connsiteY0" fmla="*/ 0 h 6021288"/>
              <a:gd name="connsiteX1" fmla="*/ 8712968 w 8712968"/>
              <a:gd name="connsiteY1" fmla="*/ 0 h 6021288"/>
              <a:gd name="connsiteX2" fmla="*/ 8712968 w 8712968"/>
              <a:gd name="connsiteY2" fmla="*/ 3713516 h 6021288"/>
              <a:gd name="connsiteX3" fmla="*/ 0 w 8712968"/>
              <a:gd name="connsiteY3" fmla="*/ 6021288 h 6021288"/>
              <a:gd name="connsiteX4" fmla="*/ 0 w 8712968"/>
              <a:gd name="connsiteY4" fmla="*/ 0 h 6021288"/>
              <a:gd name="connsiteX0" fmla="*/ 0 w 8712968"/>
              <a:gd name="connsiteY0" fmla="*/ 0 h 6021288"/>
              <a:gd name="connsiteX1" fmla="*/ 8712968 w 8712968"/>
              <a:gd name="connsiteY1" fmla="*/ 0 h 6021288"/>
              <a:gd name="connsiteX2" fmla="*/ 8712968 w 8712968"/>
              <a:gd name="connsiteY2" fmla="*/ 4047344 h 6021288"/>
              <a:gd name="connsiteX3" fmla="*/ 0 w 8712968"/>
              <a:gd name="connsiteY3" fmla="*/ 6021288 h 6021288"/>
              <a:gd name="connsiteX4" fmla="*/ 0 w 8712968"/>
              <a:gd name="connsiteY4" fmla="*/ 0 h 6021288"/>
              <a:gd name="connsiteX0" fmla="*/ 0 w 8727482"/>
              <a:gd name="connsiteY0" fmla="*/ 2888342 h 6021288"/>
              <a:gd name="connsiteX1" fmla="*/ 8727482 w 8727482"/>
              <a:gd name="connsiteY1" fmla="*/ 0 h 6021288"/>
              <a:gd name="connsiteX2" fmla="*/ 8727482 w 8727482"/>
              <a:gd name="connsiteY2" fmla="*/ 4047344 h 6021288"/>
              <a:gd name="connsiteX3" fmla="*/ 14514 w 8727482"/>
              <a:gd name="connsiteY3" fmla="*/ 6021288 h 6021288"/>
              <a:gd name="connsiteX4" fmla="*/ 0 w 8727482"/>
              <a:gd name="connsiteY4" fmla="*/ 2888342 h 6021288"/>
              <a:gd name="connsiteX0" fmla="*/ 0 w 8727482"/>
              <a:gd name="connsiteY0" fmla="*/ 0 h 3132946"/>
              <a:gd name="connsiteX1" fmla="*/ 8712968 w 8727482"/>
              <a:gd name="connsiteY1" fmla="*/ 14515 h 3132946"/>
              <a:gd name="connsiteX2" fmla="*/ 8727482 w 8727482"/>
              <a:gd name="connsiteY2" fmla="*/ 1159002 h 3132946"/>
              <a:gd name="connsiteX3" fmla="*/ 14514 w 8727482"/>
              <a:gd name="connsiteY3" fmla="*/ 3132946 h 3132946"/>
              <a:gd name="connsiteX4" fmla="*/ 0 w 8727482"/>
              <a:gd name="connsiteY4" fmla="*/ 0 h 3132946"/>
              <a:gd name="connsiteX0" fmla="*/ 0 w 8727482"/>
              <a:gd name="connsiteY0" fmla="*/ 518885 h 3118431"/>
              <a:gd name="connsiteX1" fmla="*/ 8712968 w 8727482"/>
              <a:gd name="connsiteY1" fmla="*/ 0 h 3118431"/>
              <a:gd name="connsiteX2" fmla="*/ 8727482 w 8727482"/>
              <a:gd name="connsiteY2" fmla="*/ 1144487 h 3118431"/>
              <a:gd name="connsiteX3" fmla="*/ 14514 w 8727482"/>
              <a:gd name="connsiteY3" fmla="*/ 3118431 h 3118431"/>
              <a:gd name="connsiteX4" fmla="*/ 0 w 8727482"/>
              <a:gd name="connsiteY4" fmla="*/ 518885 h 3118431"/>
              <a:gd name="connsiteX0" fmla="*/ 0 w 8727482"/>
              <a:gd name="connsiteY0" fmla="*/ 48985 h 2648531"/>
              <a:gd name="connsiteX1" fmla="*/ 8725668 w 8727482"/>
              <a:gd name="connsiteY1" fmla="*/ 0 h 2648531"/>
              <a:gd name="connsiteX2" fmla="*/ 8727482 w 8727482"/>
              <a:gd name="connsiteY2" fmla="*/ 674587 h 2648531"/>
              <a:gd name="connsiteX3" fmla="*/ 14514 w 8727482"/>
              <a:gd name="connsiteY3" fmla="*/ 2648531 h 2648531"/>
              <a:gd name="connsiteX4" fmla="*/ 0 w 8727482"/>
              <a:gd name="connsiteY4" fmla="*/ 48985 h 2648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27482" h="2648531">
                <a:moveTo>
                  <a:pt x="0" y="48985"/>
                </a:moveTo>
                <a:lnTo>
                  <a:pt x="8725668" y="0"/>
                </a:lnTo>
                <a:cubicBezTo>
                  <a:pt x="8726273" y="224862"/>
                  <a:pt x="8726877" y="449725"/>
                  <a:pt x="8727482" y="674587"/>
                </a:cubicBezTo>
                <a:lnTo>
                  <a:pt x="14514" y="2648531"/>
                </a:lnTo>
                <a:lnTo>
                  <a:pt x="0" y="48985"/>
                </a:lnTo>
                <a:close/>
              </a:path>
            </a:pathLst>
          </a:custGeom>
          <a:solidFill>
            <a:srgbClr val="FFCE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/>
          <p:cNvSpPr/>
          <p:nvPr/>
        </p:nvSpPr>
        <p:spPr>
          <a:xfrm rot="5400000">
            <a:off x="4457362" y="-4457362"/>
            <a:ext cx="229275" cy="9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36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Inhoud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0314" y="6093296"/>
            <a:ext cx="1588262" cy="48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4042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698AC227-1402-80BE-084D-A66DD20E4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25" y="2767012"/>
            <a:ext cx="5238750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7727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2BCC890A-5913-18E9-13B0-D7DEDFADF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675" y="1919287"/>
            <a:ext cx="5200650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746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EDA9D7B8-44BF-0107-EF3F-10A4C77A7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537" y="1304925"/>
            <a:ext cx="5114925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4283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2681CB33-DCFC-AE84-981E-CC7F7C0E7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862" y="2071687"/>
            <a:ext cx="5248275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155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151" y="620689"/>
            <a:ext cx="5055673" cy="3384376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27855" y="3933548"/>
            <a:ext cx="8229600" cy="2620294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AutoNum type="arabicPeriod"/>
            </a:pPr>
            <a:r>
              <a:rPr lang="nl-NL" sz="2400">
                <a:solidFill>
                  <a:schemeClr val="accent5">
                    <a:lumMod val="50000"/>
                  </a:schemeClr>
                </a:solidFill>
              </a:rPr>
              <a:t>Het aantal mensen met een zorgvraag neemt toe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nl-NL" sz="2400">
                <a:solidFill>
                  <a:schemeClr val="accent5">
                    <a:lumMod val="50000"/>
                  </a:schemeClr>
                </a:solidFill>
              </a:rPr>
              <a:t>Het aantal mantelzorgers neemt af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nl-NL" sz="2400">
                <a:solidFill>
                  <a:schemeClr val="accent5">
                    <a:lumMod val="50000"/>
                  </a:schemeClr>
                </a:solidFill>
              </a:rPr>
              <a:t>Geen nieuwe intramurale zorgplaatsen</a:t>
            </a:r>
            <a:endParaRPr lang="nl-NL" sz="200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nl-NL" sz="2400">
                <a:solidFill>
                  <a:schemeClr val="accent5">
                    <a:lumMod val="50000"/>
                  </a:schemeClr>
                </a:solidFill>
              </a:rPr>
              <a:t>Gevolg: mensen blijven langer thuis wonen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nl-NL" sz="2400">
                <a:solidFill>
                  <a:schemeClr val="accent5">
                    <a:lumMod val="50000"/>
                  </a:schemeClr>
                </a:solidFill>
              </a:rPr>
              <a:t>Behoefte aan kleine woonvorm die tussen gewone woning en verpleeghuis in staat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nl-NL" sz="2400">
                <a:solidFill>
                  <a:schemeClr val="accent5">
                    <a:lumMod val="50000"/>
                  </a:schemeClr>
                </a:solidFill>
              </a:rPr>
              <a:t>Vooral: bestaande woningen zorggeschikt maken</a:t>
            </a:r>
          </a:p>
          <a:p>
            <a:pPr marL="0" indent="0">
              <a:buNone/>
            </a:pPr>
            <a:endParaRPr lang="nl-NL" sz="200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nl-NL" sz="240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Picture 5" descr="U:\Mijn Afbeeldingen\2balken_DialoogPatroon_GemeeneBoxtel_f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55" y="6568720"/>
            <a:ext cx="2890954" cy="15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U:\Mijn Afbeeldingen\2balken_DialoogPatroon_GemeeneBoxtel_f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809" y="6567224"/>
            <a:ext cx="2906379" cy="15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U:\Mijn Afbeeldingen\2balken_DialoogPatroon_GemeeneBoxtel_f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188" y="6568720"/>
            <a:ext cx="2890954" cy="15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hoek 5"/>
          <p:cNvSpPr/>
          <p:nvPr/>
        </p:nvSpPr>
        <p:spPr>
          <a:xfrm>
            <a:off x="213342" y="33005"/>
            <a:ext cx="8727482" cy="2648531"/>
          </a:xfrm>
          <a:custGeom>
            <a:avLst/>
            <a:gdLst>
              <a:gd name="connsiteX0" fmla="*/ 0 w 8712968"/>
              <a:gd name="connsiteY0" fmla="*/ 0 h 6021288"/>
              <a:gd name="connsiteX1" fmla="*/ 8712968 w 8712968"/>
              <a:gd name="connsiteY1" fmla="*/ 0 h 6021288"/>
              <a:gd name="connsiteX2" fmla="*/ 8712968 w 8712968"/>
              <a:gd name="connsiteY2" fmla="*/ 6021288 h 6021288"/>
              <a:gd name="connsiteX3" fmla="*/ 0 w 8712968"/>
              <a:gd name="connsiteY3" fmla="*/ 6021288 h 6021288"/>
              <a:gd name="connsiteX4" fmla="*/ 0 w 8712968"/>
              <a:gd name="connsiteY4" fmla="*/ 0 h 6021288"/>
              <a:gd name="connsiteX0" fmla="*/ 0 w 8712968"/>
              <a:gd name="connsiteY0" fmla="*/ 0 h 6021288"/>
              <a:gd name="connsiteX1" fmla="*/ 8712968 w 8712968"/>
              <a:gd name="connsiteY1" fmla="*/ 0 h 6021288"/>
              <a:gd name="connsiteX2" fmla="*/ 8712968 w 8712968"/>
              <a:gd name="connsiteY2" fmla="*/ 3713516 h 6021288"/>
              <a:gd name="connsiteX3" fmla="*/ 0 w 8712968"/>
              <a:gd name="connsiteY3" fmla="*/ 6021288 h 6021288"/>
              <a:gd name="connsiteX4" fmla="*/ 0 w 8712968"/>
              <a:gd name="connsiteY4" fmla="*/ 0 h 6021288"/>
              <a:gd name="connsiteX0" fmla="*/ 0 w 8712968"/>
              <a:gd name="connsiteY0" fmla="*/ 0 h 6021288"/>
              <a:gd name="connsiteX1" fmla="*/ 8712968 w 8712968"/>
              <a:gd name="connsiteY1" fmla="*/ 0 h 6021288"/>
              <a:gd name="connsiteX2" fmla="*/ 8712968 w 8712968"/>
              <a:gd name="connsiteY2" fmla="*/ 4047344 h 6021288"/>
              <a:gd name="connsiteX3" fmla="*/ 0 w 8712968"/>
              <a:gd name="connsiteY3" fmla="*/ 6021288 h 6021288"/>
              <a:gd name="connsiteX4" fmla="*/ 0 w 8712968"/>
              <a:gd name="connsiteY4" fmla="*/ 0 h 6021288"/>
              <a:gd name="connsiteX0" fmla="*/ 0 w 8727482"/>
              <a:gd name="connsiteY0" fmla="*/ 2888342 h 6021288"/>
              <a:gd name="connsiteX1" fmla="*/ 8727482 w 8727482"/>
              <a:gd name="connsiteY1" fmla="*/ 0 h 6021288"/>
              <a:gd name="connsiteX2" fmla="*/ 8727482 w 8727482"/>
              <a:gd name="connsiteY2" fmla="*/ 4047344 h 6021288"/>
              <a:gd name="connsiteX3" fmla="*/ 14514 w 8727482"/>
              <a:gd name="connsiteY3" fmla="*/ 6021288 h 6021288"/>
              <a:gd name="connsiteX4" fmla="*/ 0 w 8727482"/>
              <a:gd name="connsiteY4" fmla="*/ 2888342 h 6021288"/>
              <a:gd name="connsiteX0" fmla="*/ 0 w 8727482"/>
              <a:gd name="connsiteY0" fmla="*/ 0 h 3132946"/>
              <a:gd name="connsiteX1" fmla="*/ 8712968 w 8727482"/>
              <a:gd name="connsiteY1" fmla="*/ 14515 h 3132946"/>
              <a:gd name="connsiteX2" fmla="*/ 8727482 w 8727482"/>
              <a:gd name="connsiteY2" fmla="*/ 1159002 h 3132946"/>
              <a:gd name="connsiteX3" fmla="*/ 14514 w 8727482"/>
              <a:gd name="connsiteY3" fmla="*/ 3132946 h 3132946"/>
              <a:gd name="connsiteX4" fmla="*/ 0 w 8727482"/>
              <a:gd name="connsiteY4" fmla="*/ 0 h 3132946"/>
              <a:gd name="connsiteX0" fmla="*/ 0 w 8727482"/>
              <a:gd name="connsiteY0" fmla="*/ 518885 h 3118431"/>
              <a:gd name="connsiteX1" fmla="*/ 8712968 w 8727482"/>
              <a:gd name="connsiteY1" fmla="*/ 0 h 3118431"/>
              <a:gd name="connsiteX2" fmla="*/ 8727482 w 8727482"/>
              <a:gd name="connsiteY2" fmla="*/ 1144487 h 3118431"/>
              <a:gd name="connsiteX3" fmla="*/ 14514 w 8727482"/>
              <a:gd name="connsiteY3" fmla="*/ 3118431 h 3118431"/>
              <a:gd name="connsiteX4" fmla="*/ 0 w 8727482"/>
              <a:gd name="connsiteY4" fmla="*/ 518885 h 3118431"/>
              <a:gd name="connsiteX0" fmla="*/ 0 w 8727482"/>
              <a:gd name="connsiteY0" fmla="*/ 48985 h 2648531"/>
              <a:gd name="connsiteX1" fmla="*/ 8712968 w 8727482"/>
              <a:gd name="connsiteY1" fmla="*/ 0 h 2648531"/>
              <a:gd name="connsiteX2" fmla="*/ 8727482 w 8727482"/>
              <a:gd name="connsiteY2" fmla="*/ 674587 h 2648531"/>
              <a:gd name="connsiteX3" fmla="*/ 14514 w 8727482"/>
              <a:gd name="connsiteY3" fmla="*/ 2648531 h 2648531"/>
              <a:gd name="connsiteX4" fmla="*/ 0 w 8727482"/>
              <a:gd name="connsiteY4" fmla="*/ 48985 h 2648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27482" h="2648531">
                <a:moveTo>
                  <a:pt x="0" y="48985"/>
                </a:moveTo>
                <a:lnTo>
                  <a:pt x="8712968" y="0"/>
                </a:lnTo>
                <a:lnTo>
                  <a:pt x="8727482" y="674587"/>
                </a:lnTo>
                <a:lnTo>
                  <a:pt x="14514" y="2648531"/>
                </a:lnTo>
                <a:lnTo>
                  <a:pt x="0" y="48985"/>
                </a:lnTo>
                <a:close/>
              </a:path>
            </a:pathLst>
          </a:custGeom>
          <a:solidFill>
            <a:srgbClr val="FFCE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/>
          <p:cNvSpPr/>
          <p:nvPr/>
        </p:nvSpPr>
        <p:spPr>
          <a:xfrm rot="5400000">
            <a:off x="4457362" y="-4457362"/>
            <a:ext cx="229275" cy="9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36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Welke ontwikkelingen zien we?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0314" y="6093296"/>
            <a:ext cx="1588262" cy="48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626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55" y="1556793"/>
            <a:ext cx="4517835" cy="3024336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874120" y="2016138"/>
            <a:ext cx="4056110" cy="2559631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AutoNum type="arabicPeriod"/>
            </a:pPr>
            <a:r>
              <a:rPr lang="nl-NL" sz="2400" dirty="0">
                <a:solidFill>
                  <a:schemeClr val="accent5">
                    <a:lumMod val="50000"/>
                  </a:schemeClr>
                </a:solidFill>
              </a:rPr>
              <a:t>De gemeente voert wetten uit</a:t>
            </a:r>
          </a:p>
          <a:p>
            <a:pPr marL="457200" indent="-457200">
              <a:buAutoNum type="arabicPeriod"/>
            </a:pPr>
            <a:r>
              <a:rPr lang="nl-NL" sz="2400" dirty="0">
                <a:solidFill>
                  <a:schemeClr val="accent5">
                    <a:lumMod val="50000"/>
                  </a:schemeClr>
                </a:solidFill>
              </a:rPr>
              <a:t>We maken beleid om ruimtelijke ontwikkelingen mogelijk te maken, waaronder woningbouw</a:t>
            </a:r>
          </a:p>
          <a:p>
            <a:pPr marL="457200" indent="-457200">
              <a:buAutoNum type="arabicPeriod"/>
            </a:pPr>
            <a:r>
              <a:rPr lang="nl-NL" sz="2400" dirty="0">
                <a:solidFill>
                  <a:schemeClr val="accent5">
                    <a:lumMod val="50000"/>
                  </a:schemeClr>
                </a:solidFill>
              </a:rPr>
              <a:t>We maken beleid over het ondersteunen van mensen met een zorgbehoefte</a:t>
            </a:r>
          </a:p>
          <a:p>
            <a:pPr marL="457200" indent="-457200">
              <a:buAutoNum type="arabicPeriod"/>
            </a:pPr>
            <a:r>
              <a:rPr lang="nl-NL" sz="2400" dirty="0">
                <a:solidFill>
                  <a:schemeClr val="accent5">
                    <a:lumMod val="50000"/>
                  </a:schemeClr>
                </a:solidFill>
              </a:rPr>
              <a:t>We maken afspraken met bouwende partijen over de realisatie van nieuwe woningen en woongebieden</a:t>
            </a:r>
            <a:endParaRPr lang="nl-NL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nl-NL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Picture 5" descr="U:\Mijn Afbeeldingen\2balken_DialoogPatroon_GemeeneBoxtel_f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55" y="6568720"/>
            <a:ext cx="2890954" cy="15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U:\Mijn Afbeeldingen\2balken_DialoogPatroon_GemeeneBoxtel_f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809" y="6567224"/>
            <a:ext cx="2906379" cy="15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U:\Mijn Afbeeldingen\2balken_DialoogPatroon_GemeeneBoxtel_f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188" y="6568720"/>
            <a:ext cx="2890954" cy="15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hoek 5"/>
          <p:cNvSpPr/>
          <p:nvPr/>
        </p:nvSpPr>
        <p:spPr>
          <a:xfrm>
            <a:off x="213342" y="121905"/>
            <a:ext cx="8727482" cy="2559631"/>
          </a:xfrm>
          <a:custGeom>
            <a:avLst/>
            <a:gdLst>
              <a:gd name="connsiteX0" fmla="*/ 0 w 8712968"/>
              <a:gd name="connsiteY0" fmla="*/ 0 h 6021288"/>
              <a:gd name="connsiteX1" fmla="*/ 8712968 w 8712968"/>
              <a:gd name="connsiteY1" fmla="*/ 0 h 6021288"/>
              <a:gd name="connsiteX2" fmla="*/ 8712968 w 8712968"/>
              <a:gd name="connsiteY2" fmla="*/ 6021288 h 6021288"/>
              <a:gd name="connsiteX3" fmla="*/ 0 w 8712968"/>
              <a:gd name="connsiteY3" fmla="*/ 6021288 h 6021288"/>
              <a:gd name="connsiteX4" fmla="*/ 0 w 8712968"/>
              <a:gd name="connsiteY4" fmla="*/ 0 h 6021288"/>
              <a:gd name="connsiteX0" fmla="*/ 0 w 8712968"/>
              <a:gd name="connsiteY0" fmla="*/ 0 h 6021288"/>
              <a:gd name="connsiteX1" fmla="*/ 8712968 w 8712968"/>
              <a:gd name="connsiteY1" fmla="*/ 0 h 6021288"/>
              <a:gd name="connsiteX2" fmla="*/ 8712968 w 8712968"/>
              <a:gd name="connsiteY2" fmla="*/ 3713516 h 6021288"/>
              <a:gd name="connsiteX3" fmla="*/ 0 w 8712968"/>
              <a:gd name="connsiteY3" fmla="*/ 6021288 h 6021288"/>
              <a:gd name="connsiteX4" fmla="*/ 0 w 8712968"/>
              <a:gd name="connsiteY4" fmla="*/ 0 h 6021288"/>
              <a:gd name="connsiteX0" fmla="*/ 0 w 8712968"/>
              <a:gd name="connsiteY0" fmla="*/ 0 h 6021288"/>
              <a:gd name="connsiteX1" fmla="*/ 8712968 w 8712968"/>
              <a:gd name="connsiteY1" fmla="*/ 0 h 6021288"/>
              <a:gd name="connsiteX2" fmla="*/ 8712968 w 8712968"/>
              <a:gd name="connsiteY2" fmla="*/ 4047344 h 6021288"/>
              <a:gd name="connsiteX3" fmla="*/ 0 w 8712968"/>
              <a:gd name="connsiteY3" fmla="*/ 6021288 h 6021288"/>
              <a:gd name="connsiteX4" fmla="*/ 0 w 8712968"/>
              <a:gd name="connsiteY4" fmla="*/ 0 h 6021288"/>
              <a:gd name="connsiteX0" fmla="*/ 0 w 8727482"/>
              <a:gd name="connsiteY0" fmla="*/ 2888342 h 6021288"/>
              <a:gd name="connsiteX1" fmla="*/ 8727482 w 8727482"/>
              <a:gd name="connsiteY1" fmla="*/ 0 h 6021288"/>
              <a:gd name="connsiteX2" fmla="*/ 8727482 w 8727482"/>
              <a:gd name="connsiteY2" fmla="*/ 4047344 h 6021288"/>
              <a:gd name="connsiteX3" fmla="*/ 14514 w 8727482"/>
              <a:gd name="connsiteY3" fmla="*/ 6021288 h 6021288"/>
              <a:gd name="connsiteX4" fmla="*/ 0 w 8727482"/>
              <a:gd name="connsiteY4" fmla="*/ 2888342 h 6021288"/>
              <a:gd name="connsiteX0" fmla="*/ 0 w 8727482"/>
              <a:gd name="connsiteY0" fmla="*/ 0 h 3132946"/>
              <a:gd name="connsiteX1" fmla="*/ 8712968 w 8727482"/>
              <a:gd name="connsiteY1" fmla="*/ 14515 h 3132946"/>
              <a:gd name="connsiteX2" fmla="*/ 8727482 w 8727482"/>
              <a:gd name="connsiteY2" fmla="*/ 1159002 h 3132946"/>
              <a:gd name="connsiteX3" fmla="*/ 14514 w 8727482"/>
              <a:gd name="connsiteY3" fmla="*/ 3132946 h 3132946"/>
              <a:gd name="connsiteX4" fmla="*/ 0 w 8727482"/>
              <a:gd name="connsiteY4" fmla="*/ 0 h 3132946"/>
              <a:gd name="connsiteX0" fmla="*/ 0 w 8727482"/>
              <a:gd name="connsiteY0" fmla="*/ 582385 h 3118431"/>
              <a:gd name="connsiteX1" fmla="*/ 8712968 w 8727482"/>
              <a:gd name="connsiteY1" fmla="*/ 0 h 3118431"/>
              <a:gd name="connsiteX2" fmla="*/ 8727482 w 8727482"/>
              <a:gd name="connsiteY2" fmla="*/ 1144487 h 3118431"/>
              <a:gd name="connsiteX3" fmla="*/ 14514 w 8727482"/>
              <a:gd name="connsiteY3" fmla="*/ 3118431 h 3118431"/>
              <a:gd name="connsiteX4" fmla="*/ 0 w 8727482"/>
              <a:gd name="connsiteY4" fmla="*/ 582385 h 3118431"/>
              <a:gd name="connsiteX0" fmla="*/ 0 w 8727482"/>
              <a:gd name="connsiteY0" fmla="*/ 23585 h 2559631"/>
              <a:gd name="connsiteX1" fmla="*/ 8712968 w 8727482"/>
              <a:gd name="connsiteY1" fmla="*/ 0 h 2559631"/>
              <a:gd name="connsiteX2" fmla="*/ 8727482 w 8727482"/>
              <a:gd name="connsiteY2" fmla="*/ 585687 h 2559631"/>
              <a:gd name="connsiteX3" fmla="*/ 14514 w 8727482"/>
              <a:gd name="connsiteY3" fmla="*/ 2559631 h 2559631"/>
              <a:gd name="connsiteX4" fmla="*/ 0 w 8727482"/>
              <a:gd name="connsiteY4" fmla="*/ 23585 h 2559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27482" h="2559631">
                <a:moveTo>
                  <a:pt x="0" y="23585"/>
                </a:moveTo>
                <a:lnTo>
                  <a:pt x="8712968" y="0"/>
                </a:lnTo>
                <a:lnTo>
                  <a:pt x="8727482" y="585687"/>
                </a:lnTo>
                <a:lnTo>
                  <a:pt x="14514" y="2559631"/>
                </a:lnTo>
                <a:lnTo>
                  <a:pt x="0" y="23585"/>
                </a:lnTo>
                <a:close/>
              </a:path>
            </a:pathLst>
          </a:custGeom>
          <a:solidFill>
            <a:srgbClr val="FFCE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BA3186"/>
              </a:solidFill>
            </a:endParaRPr>
          </a:p>
        </p:txBody>
      </p:sp>
      <p:sp>
        <p:nvSpPr>
          <p:cNvPr id="9" name="Rechthoek 8"/>
          <p:cNvSpPr/>
          <p:nvPr/>
        </p:nvSpPr>
        <p:spPr>
          <a:xfrm rot="5400000">
            <a:off x="4457362" y="-4457362"/>
            <a:ext cx="229275" cy="9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36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Wat doet de gemeente?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0314" y="6093296"/>
            <a:ext cx="1588262" cy="48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520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151" y="620689"/>
            <a:ext cx="5055673" cy="3384376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27855" y="4476459"/>
            <a:ext cx="8229600" cy="2011199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nl-NL" sz="2400" dirty="0">
                <a:solidFill>
                  <a:schemeClr val="accent5">
                    <a:lumMod val="50000"/>
                  </a:schemeClr>
                </a:solidFill>
              </a:rPr>
              <a:t>Volkshuisvestingsopgave in kaart gebracht</a:t>
            </a:r>
            <a:endParaRPr lang="nl-NL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nl-NL" sz="2400" dirty="0">
                <a:solidFill>
                  <a:schemeClr val="accent5">
                    <a:lumMod val="50000"/>
                  </a:schemeClr>
                </a:solidFill>
              </a:rPr>
              <a:t>Drie pijlers: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000" dirty="0">
                <a:solidFill>
                  <a:schemeClr val="accent5">
                    <a:lumMod val="50000"/>
                  </a:schemeClr>
                </a:solidFill>
              </a:rPr>
              <a:t>1.Een passend en betaalbaar huis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000" dirty="0">
                <a:solidFill>
                  <a:schemeClr val="accent5">
                    <a:lumMod val="50000"/>
                  </a:schemeClr>
                </a:solidFill>
              </a:rPr>
              <a:t>2.Wonen met welzijn en zorg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000" dirty="0">
                <a:solidFill>
                  <a:schemeClr val="accent5">
                    <a:lumMod val="50000"/>
                  </a:schemeClr>
                </a:solidFill>
              </a:rPr>
              <a:t>3.Duurzaam wonen in wijken en dorpen</a:t>
            </a:r>
          </a:p>
          <a:p>
            <a:pPr marL="0" indent="0">
              <a:buNone/>
            </a:pPr>
            <a:endParaRPr lang="nl-NL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Picture 5" descr="U:\Mijn Afbeeldingen\2balken_DialoogPatroon_GemeeneBoxtel_f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55" y="6568720"/>
            <a:ext cx="2890954" cy="15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U:\Mijn Afbeeldingen\2balken_DialoogPatroon_GemeeneBoxtel_f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809" y="6567224"/>
            <a:ext cx="2906379" cy="15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U:\Mijn Afbeeldingen\2balken_DialoogPatroon_GemeeneBoxtel_f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188" y="6568720"/>
            <a:ext cx="2890954" cy="15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hoek 5"/>
          <p:cNvSpPr/>
          <p:nvPr/>
        </p:nvSpPr>
        <p:spPr>
          <a:xfrm>
            <a:off x="213342" y="33005"/>
            <a:ext cx="8727482" cy="2648531"/>
          </a:xfrm>
          <a:custGeom>
            <a:avLst/>
            <a:gdLst>
              <a:gd name="connsiteX0" fmla="*/ 0 w 8712968"/>
              <a:gd name="connsiteY0" fmla="*/ 0 h 6021288"/>
              <a:gd name="connsiteX1" fmla="*/ 8712968 w 8712968"/>
              <a:gd name="connsiteY1" fmla="*/ 0 h 6021288"/>
              <a:gd name="connsiteX2" fmla="*/ 8712968 w 8712968"/>
              <a:gd name="connsiteY2" fmla="*/ 6021288 h 6021288"/>
              <a:gd name="connsiteX3" fmla="*/ 0 w 8712968"/>
              <a:gd name="connsiteY3" fmla="*/ 6021288 h 6021288"/>
              <a:gd name="connsiteX4" fmla="*/ 0 w 8712968"/>
              <a:gd name="connsiteY4" fmla="*/ 0 h 6021288"/>
              <a:gd name="connsiteX0" fmla="*/ 0 w 8712968"/>
              <a:gd name="connsiteY0" fmla="*/ 0 h 6021288"/>
              <a:gd name="connsiteX1" fmla="*/ 8712968 w 8712968"/>
              <a:gd name="connsiteY1" fmla="*/ 0 h 6021288"/>
              <a:gd name="connsiteX2" fmla="*/ 8712968 w 8712968"/>
              <a:gd name="connsiteY2" fmla="*/ 3713516 h 6021288"/>
              <a:gd name="connsiteX3" fmla="*/ 0 w 8712968"/>
              <a:gd name="connsiteY3" fmla="*/ 6021288 h 6021288"/>
              <a:gd name="connsiteX4" fmla="*/ 0 w 8712968"/>
              <a:gd name="connsiteY4" fmla="*/ 0 h 6021288"/>
              <a:gd name="connsiteX0" fmla="*/ 0 w 8712968"/>
              <a:gd name="connsiteY0" fmla="*/ 0 h 6021288"/>
              <a:gd name="connsiteX1" fmla="*/ 8712968 w 8712968"/>
              <a:gd name="connsiteY1" fmla="*/ 0 h 6021288"/>
              <a:gd name="connsiteX2" fmla="*/ 8712968 w 8712968"/>
              <a:gd name="connsiteY2" fmla="*/ 4047344 h 6021288"/>
              <a:gd name="connsiteX3" fmla="*/ 0 w 8712968"/>
              <a:gd name="connsiteY3" fmla="*/ 6021288 h 6021288"/>
              <a:gd name="connsiteX4" fmla="*/ 0 w 8712968"/>
              <a:gd name="connsiteY4" fmla="*/ 0 h 6021288"/>
              <a:gd name="connsiteX0" fmla="*/ 0 w 8727482"/>
              <a:gd name="connsiteY0" fmla="*/ 2888342 h 6021288"/>
              <a:gd name="connsiteX1" fmla="*/ 8727482 w 8727482"/>
              <a:gd name="connsiteY1" fmla="*/ 0 h 6021288"/>
              <a:gd name="connsiteX2" fmla="*/ 8727482 w 8727482"/>
              <a:gd name="connsiteY2" fmla="*/ 4047344 h 6021288"/>
              <a:gd name="connsiteX3" fmla="*/ 14514 w 8727482"/>
              <a:gd name="connsiteY3" fmla="*/ 6021288 h 6021288"/>
              <a:gd name="connsiteX4" fmla="*/ 0 w 8727482"/>
              <a:gd name="connsiteY4" fmla="*/ 2888342 h 6021288"/>
              <a:gd name="connsiteX0" fmla="*/ 0 w 8727482"/>
              <a:gd name="connsiteY0" fmla="*/ 0 h 3132946"/>
              <a:gd name="connsiteX1" fmla="*/ 8712968 w 8727482"/>
              <a:gd name="connsiteY1" fmla="*/ 14515 h 3132946"/>
              <a:gd name="connsiteX2" fmla="*/ 8727482 w 8727482"/>
              <a:gd name="connsiteY2" fmla="*/ 1159002 h 3132946"/>
              <a:gd name="connsiteX3" fmla="*/ 14514 w 8727482"/>
              <a:gd name="connsiteY3" fmla="*/ 3132946 h 3132946"/>
              <a:gd name="connsiteX4" fmla="*/ 0 w 8727482"/>
              <a:gd name="connsiteY4" fmla="*/ 0 h 3132946"/>
              <a:gd name="connsiteX0" fmla="*/ 0 w 8727482"/>
              <a:gd name="connsiteY0" fmla="*/ 518885 h 3118431"/>
              <a:gd name="connsiteX1" fmla="*/ 8712968 w 8727482"/>
              <a:gd name="connsiteY1" fmla="*/ 0 h 3118431"/>
              <a:gd name="connsiteX2" fmla="*/ 8727482 w 8727482"/>
              <a:gd name="connsiteY2" fmla="*/ 1144487 h 3118431"/>
              <a:gd name="connsiteX3" fmla="*/ 14514 w 8727482"/>
              <a:gd name="connsiteY3" fmla="*/ 3118431 h 3118431"/>
              <a:gd name="connsiteX4" fmla="*/ 0 w 8727482"/>
              <a:gd name="connsiteY4" fmla="*/ 518885 h 3118431"/>
              <a:gd name="connsiteX0" fmla="*/ 0 w 8727482"/>
              <a:gd name="connsiteY0" fmla="*/ 48985 h 2648531"/>
              <a:gd name="connsiteX1" fmla="*/ 8712968 w 8727482"/>
              <a:gd name="connsiteY1" fmla="*/ 0 h 2648531"/>
              <a:gd name="connsiteX2" fmla="*/ 8727482 w 8727482"/>
              <a:gd name="connsiteY2" fmla="*/ 674587 h 2648531"/>
              <a:gd name="connsiteX3" fmla="*/ 14514 w 8727482"/>
              <a:gd name="connsiteY3" fmla="*/ 2648531 h 2648531"/>
              <a:gd name="connsiteX4" fmla="*/ 0 w 8727482"/>
              <a:gd name="connsiteY4" fmla="*/ 48985 h 2648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27482" h="2648531">
                <a:moveTo>
                  <a:pt x="0" y="48985"/>
                </a:moveTo>
                <a:lnTo>
                  <a:pt x="8712968" y="0"/>
                </a:lnTo>
                <a:lnTo>
                  <a:pt x="8727482" y="674587"/>
                </a:lnTo>
                <a:lnTo>
                  <a:pt x="14514" y="2648531"/>
                </a:lnTo>
                <a:lnTo>
                  <a:pt x="0" y="48985"/>
                </a:lnTo>
                <a:close/>
              </a:path>
            </a:pathLst>
          </a:custGeom>
          <a:solidFill>
            <a:srgbClr val="FFCE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/>
          <p:cNvSpPr/>
          <p:nvPr/>
        </p:nvSpPr>
        <p:spPr>
          <a:xfrm rot="5400000">
            <a:off x="4457362" y="-4457362"/>
            <a:ext cx="229275" cy="9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36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Programma Volkshuisvesting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0314" y="6093296"/>
            <a:ext cx="1588262" cy="48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795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55" y="1556793"/>
            <a:ext cx="4517835" cy="3024336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860032" y="1893062"/>
            <a:ext cx="4070626" cy="3984210"/>
          </a:xfrm>
        </p:spPr>
        <p:txBody>
          <a:bodyPr>
            <a:normAutofit fontScale="92500"/>
          </a:bodyPr>
          <a:lstStyle/>
          <a:p>
            <a:pPr marL="457200" indent="-457200">
              <a:buAutoNum type="arabicPeriod"/>
            </a:pPr>
            <a:r>
              <a:rPr lang="nl-NL" sz="2400" dirty="0">
                <a:solidFill>
                  <a:schemeClr val="accent5">
                    <a:lumMod val="50000"/>
                  </a:schemeClr>
                </a:solidFill>
              </a:rPr>
              <a:t>We brengen de woonbehoefte van kwetsbare doelgroepen in kaart</a:t>
            </a:r>
          </a:p>
          <a:p>
            <a:pPr marL="457200" indent="-457200">
              <a:buAutoNum type="arabicPeriod"/>
            </a:pPr>
            <a:r>
              <a:rPr lang="nl-NL" sz="2400" dirty="0">
                <a:solidFill>
                  <a:schemeClr val="accent5">
                    <a:lumMod val="50000"/>
                  </a:schemeClr>
                </a:solidFill>
              </a:rPr>
              <a:t>We geven aan welke woonvormen geschikt zijn</a:t>
            </a:r>
          </a:p>
          <a:p>
            <a:pPr>
              <a:buFontTx/>
              <a:buChar char="-"/>
            </a:pPr>
            <a:r>
              <a:rPr lang="nl-NL" sz="2000" dirty="0">
                <a:solidFill>
                  <a:schemeClr val="accent5">
                    <a:lumMod val="50000"/>
                  </a:schemeClr>
                </a:solidFill>
              </a:rPr>
              <a:t>Reguliere woningen</a:t>
            </a:r>
          </a:p>
          <a:p>
            <a:pPr>
              <a:buFontTx/>
              <a:buChar char="-"/>
            </a:pPr>
            <a:r>
              <a:rPr lang="nl-NL" sz="2000" dirty="0" err="1">
                <a:solidFill>
                  <a:schemeClr val="accent5">
                    <a:lumMod val="50000"/>
                  </a:schemeClr>
                </a:solidFill>
              </a:rPr>
              <a:t>Nultredenwoningen</a:t>
            </a:r>
            <a:endParaRPr lang="nl-NL" sz="20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nl-NL" sz="2000" dirty="0">
                <a:solidFill>
                  <a:schemeClr val="accent5">
                    <a:lumMod val="50000"/>
                  </a:schemeClr>
                </a:solidFill>
              </a:rPr>
              <a:t>Geclusterde woonvormen</a:t>
            </a:r>
          </a:p>
          <a:p>
            <a:pPr>
              <a:buFontTx/>
              <a:buChar char="-"/>
            </a:pPr>
            <a:r>
              <a:rPr lang="nl-NL" sz="2000" dirty="0">
                <a:solidFill>
                  <a:schemeClr val="accent5">
                    <a:lumMod val="50000"/>
                  </a:schemeClr>
                </a:solidFill>
              </a:rPr>
              <a:t>(Pré)Mantelzorgwoningen</a:t>
            </a:r>
          </a:p>
          <a:p>
            <a:pPr>
              <a:buFontTx/>
              <a:buChar char="-"/>
            </a:pPr>
            <a:r>
              <a:rPr lang="nl-NL" sz="2000" dirty="0" err="1">
                <a:solidFill>
                  <a:schemeClr val="accent5">
                    <a:lumMod val="50000"/>
                  </a:schemeClr>
                </a:solidFill>
              </a:rPr>
              <a:t>Meergeneratiewoningen</a:t>
            </a:r>
            <a:endParaRPr lang="nl-NL" sz="20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nl-NL" sz="2000" dirty="0">
                <a:solidFill>
                  <a:schemeClr val="accent5">
                    <a:lumMod val="50000"/>
                  </a:schemeClr>
                </a:solidFill>
              </a:rPr>
              <a:t>Zorgwoningen</a:t>
            </a:r>
          </a:p>
          <a:p>
            <a:pPr marL="0" indent="0">
              <a:buNone/>
            </a:pPr>
            <a:endParaRPr lang="nl-NL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Picture 5" descr="U:\Mijn Afbeeldingen\2balken_DialoogPatroon_GemeeneBoxtel_f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55" y="6568720"/>
            <a:ext cx="2890954" cy="15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U:\Mijn Afbeeldingen\2balken_DialoogPatroon_GemeeneBoxtel_f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809" y="6567224"/>
            <a:ext cx="2906379" cy="15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U:\Mijn Afbeeldingen\2balken_DialoogPatroon_GemeeneBoxtel_f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188" y="6568720"/>
            <a:ext cx="2890954" cy="15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hoek 5"/>
          <p:cNvSpPr/>
          <p:nvPr/>
        </p:nvSpPr>
        <p:spPr>
          <a:xfrm>
            <a:off x="213342" y="121905"/>
            <a:ext cx="8727482" cy="2559631"/>
          </a:xfrm>
          <a:custGeom>
            <a:avLst/>
            <a:gdLst>
              <a:gd name="connsiteX0" fmla="*/ 0 w 8712968"/>
              <a:gd name="connsiteY0" fmla="*/ 0 h 6021288"/>
              <a:gd name="connsiteX1" fmla="*/ 8712968 w 8712968"/>
              <a:gd name="connsiteY1" fmla="*/ 0 h 6021288"/>
              <a:gd name="connsiteX2" fmla="*/ 8712968 w 8712968"/>
              <a:gd name="connsiteY2" fmla="*/ 6021288 h 6021288"/>
              <a:gd name="connsiteX3" fmla="*/ 0 w 8712968"/>
              <a:gd name="connsiteY3" fmla="*/ 6021288 h 6021288"/>
              <a:gd name="connsiteX4" fmla="*/ 0 w 8712968"/>
              <a:gd name="connsiteY4" fmla="*/ 0 h 6021288"/>
              <a:gd name="connsiteX0" fmla="*/ 0 w 8712968"/>
              <a:gd name="connsiteY0" fmla="*/ 0 h 6021288"/>
              <a:gd name="connsiteX1" fmla="*/ 8712968 w 8712968"/>
              <a:gd name="connsiteY1" fmla="*/ 0 h 6021288"/>
              <a:gd name="connsiteX2" fmla="*/ 8712968 w 8712968"/>
              <a:gd name="connsiteY2" fmla="*/ 3713516 h 6021288"/>
              <a:gd name="connsiteX3" fmla="*/ 0 w 8712968"/>
              <a:gd name="connsiteY3" fmla="*/ 6021288 h 6021288"/>
              <a:gd name="connsiteX4" fmla="*/ 0 w 8712968"/>
              <a:gd name="connsiteY4" fmla="*/ 0 h 6021288"/>
              <a:gd name="connsiteX0" fmla="*/ 0 w 8712968"/>
              <a:gd name="connsiteY0" fmla="*/ 0 h 6021288"/>
              <a:gd name="connsiteX1" fmla="*/ 8712968 w 8712968"/>
              <a:gd name="connsiteY1" fmla="*/ 0 h 6021288"/>
              <a:gd name="connsiteX2" fmla="*/ 8712968 w 8712968"/>
              <a:gd name="connsiteY2" fmla="*/ 4047344 h 6021288"/>
              <a:gd name="connsiteX3" fmla="*/ 0 w 8712968"/>
              <a:gd name="connsiteY3" fmla="*/ 6021288 h 6021288"/>
              <a:gd name="connsiteX4" fmla="*/ 0 w 8712968"/>
              <a:gd name="connsiteY4" fmla="*/ 0 h 6021288"/>
              <a:gd name="connsiteX0" fmla="*/ 0 w 8727482"/>
              <a:gd name="connsiteY0" fmla="*/ 2888342 h 6021288"/>
              <a:gd name="connsiteX1" fmla="*/ 8727482 w 8727482"/>
              <a:gd name="connsiteY1" fmla="*/ 0 h 6021288"/>
              <a:gd name="connsiteX2" fmla="*/ 8727482 w 8727482"/>
              <a:gd name="connsiteY2" fmla="*/ 4047344 h 6021288"/>
              <a:gd name="connsiteX3" fmla="*/ 14514 w 8727482"/>
              <a:gd name="connsiteY3" fmla="*/ 6021288 h 6021288"/>
              <a:gd name="connsiteX4" fmla="*/ 0 w 8727482"/>
              <a:gd name="connsiteY4" fmla="*/ 2888342 h 6021288"/>
              <a:gd name="connsiteX0" fmla="*/ 0 w 8727482"/>
              <a:gd name="connsiteY0" fmla="*/ 0 h 3132946"/>
              <a:gd name="connsiteX1" fmla="*/ 8712968 w 8727482"/>
              <a:gd name="connsiteY1" fmla="*/ 14515 h 3132946"/>
              <a:gd name="connsiteX2" fmla="*/ 8727482 w 8727482"/>
              <a:gd name="connsiteY2" fmla="*/ 1159002 h 3132946"/>
              <a:gd name="connsiteX3" fmla="*/ 14514 w 8727482"/>
              <a:gd name="connsiteY3" fmla="*/ 3132946 h 3132946"/>
              <a:gd name="connsiteX4" fmla="*/ 0 w 8727482"/>
              <a:gd name="connsiteY4" fmla="*/ 0 h 3132946"/>
              <a:gd name="connsiteX0" fmla="*/ 0 w 8727482"/>
              <a:gd name="connsiteY0" fmla="*/ 582385 h 3118431"/>
              <a:gd name="connsiteX1" fmla="*/ 8712968 w 8727482"/>
              <a:gd name="connsiteY1" fmla="*/ 0 h 3118431"/>
              <a:gd name="connsiteX2" fmla="*/ 8727482 w 8727482"/>
              <a:gd name="connsiteY2" fmla="*/ 1144487 h 3118431"/>
              <a:gd name="connsiteX3" fmla="*/ 14514 w 8727482"/>
              <a:gd name="connsiteY3" fmla="*/ 3118431 h 3118431"/>
              <a:gd name="connsiteX4" fmla="*/ 0 w 8727482"/>
              <a:gd name="connsiteY4" fmla="*/ 582385 h 3118431"/>
              <a:gd name="connsiteX0" fmla="*/ 0 w 8727482"/>
              <a:gd name="connsiteY0" fmla="*/ 23585 h 2559631"/>
              <a:gd name="connsiteX1" fmla="*/ 8712968 w 8727482"/>
              <a:gd name="connsiteY1" fmla="*/ 0 h 2559631"/>
              <a:gd name="connsiteX2" fmla="*/ 8727482 w 8727482"/>
              <a:gd name="connsiteY2" fmla="*/ 585687 h 2559631"/>
              <a:gd name="connsiteX3" fmla="*/ 14514 w 8727482"/>
              <a:gd name="connsiteY3" fmla="*/ 2559631 h 2559631"/>
              <a:gd name="connsiteX4" fmla="*/ 0 w 8727482"/>
              <a:gd name="connsiteY4" fmla="*/ 23585 h 2559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27482" h="2559631">
                <a:moveTo>
                  <a:pt x="0" y="23585"/>
                </a:moveTo>
                <a:lnTo>
                  <a:pt x="8712968" y="0"/>
                </a:lnTo>
                <a:lnTo>
                  <a:pt x="8727482" y="585687"/>
                </a:lnTo>
                <a:lnTo>
                  <a:pt x="14514" y="2559631"/>
                </a:lnTo>
                <a:lnTo>
                  <a:pt x="0" y="23585"/>
                </a:lnTo>
                <a:close/>
              </a:path>
            </a:pathLst>
          </a:custGeom>
          <a:solidFill>
            <a:srgbClr val="FFCE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BA3186"/>
              </a:solidFill>
            </a:endParaRPr>
          </a:p>
        </p:txBody>
      </p:sp>
      <p:sp>
        <p:nvSpPr>
          <p:cNvPr id="9" name="Rechthoek 8"/>
          <p:cNvSpPr/>
          <p:nvPr/>
        </p:nvSpPr>
        <p:spPr>
          <a:xfrm rot="5400000">
            <a:off x="4457362" y="-4457362"/>
            <a:ext cx="229275" cy="9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36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Woonzorganalyse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0314" y="6093296"/>
            <a:ext cx="1588262" cy="48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823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U:\Mijn Afbeeldingen\2balken_DialoogPatroon_GemeeneBoxtel_f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55" y="6568720"/>
            <a:ext cx="2890954" cy="15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U:\Mijn Afbeeldingen\2balken_DialoogPatroon_GemeeneBoxtel_f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809" y="6567224"/>
            <a:ext cx="2906379" cy="15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U:\Mijn Afbeeldingen\2balken_DialoogPatroon_GemeeneBoxtel_f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188" y="6568720"/>
            <a:ext cx="2890954" cy="15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hoek 5"/>
          <p:cNvSpPr/>
          <p:nvPr/>
        </p:nvSpPr>
        <p:spPr>
          <a:xfrm>
            <a:off x="213342" y="121905"/>
            <a:ext cx="8727482" cy="2559631"/>
          </a:xfrm>
          <a:custGeom>
            <a:avLst/>
            <a:gdLst>
              <a:gd name="connsiteX0" fmla="*/ 0 w 8712968"/>
              <a:gd name="connsiteY0" fmla="*/ 0 h 6021288"/>
              <a:gd name="connsiteX1" fmla="*/ 8712968 w 8712968"/>
              <a:gd name="connsiteY1" fmla="*/ 0 h 6021288"/>
              <a:gd name="connsiteX2" fmla="*/ 8712968 w 8712968"/>
              <a:gd name="connsiteY2" fmla="*/ 6021288 h 6021288"/>
              <a:gd name="connsiteX3" fmla="*/ 0 w 8712968"/>
              <a:gd name="connsiteY3" fmla="*/ 6021288 h 6021288"/>
              <a:gd name="connsiteX4" fmla="*/ 0 w 8712968"/>
              <a:gd name="connsiteY4" fmla="*/ 0 h 6021288"/>
              <a:gd name="connsiteX0" fmla="*/ 0 w 8712968"/>
              <a:gd name="connsiteY0" fmla="*/ 0 h 6021288"/>
              <a:gd name="connsiteX1" fmla="*/ 8712968 w 8712968"/>
              <a:gd name="connsiteY1" fmla="*/ 0 h 6021288"/>
              <a:gd name="connsiteX2" fmla="*/ 8712968 w 8712968"/>
              <a:gd name="connsiteY2" fmla="*/ 3713516 h 6021288"/>
              <a:gd name="connsiteX3" fmla="*/ 0 w 8712968"/>
              <a:gd name="connsiteY3" fmla="*/ 6021288 h 6021288"/>
              <a:gd name="connsiteX4" fmla="*/ 0 w 8712968"/>
              <a:gd name="connsiteY4" fmla="*/ 0 h 6021288"/>
              <a:gd name="connsiteX0" fmla="*/ 0 w 8712968"/>
              <a:gd name="connsiteY0" fmla="*/ 0 h 6021288"/>
              <a:gd name="connsiteX1" fmla="*/ 8712968 w 8712968"/>
              <a:gd name="connsiteY1" fmla="*/ 0 h 6021288"/>
              <a:gd name="connsiteX2" fmla="*/ 8712968 w 8712968"/>
              <a:gd name="connsiteY2" fmla="*/ 4047344 h 6021288"/>
              <a:gd name="connsiteX3" fmla="*/ 0 w 8712968"/>
              <a:gd name="connsiteY3" fmla="*/ 6021288 h 6021288"/>
              <a:gd name="connsiteX4" fmla="*/ 0 w 8712968"/>
              <a:gd name="connsiteY4" fmla="*/ 0 h 6021288"/>
              <a:gd name="connsiteX0" fmla="*/ 0 w 8727482"/>
              <a:gd name="connsiteY0" fmla="*/ 2888342 h 6021288"/>
              <a:gd name="connsiteX1" fmla="*/ 8727482 w 8727482"/>
              <a:gd name="connsiteY1" fmla="*/ 0 h 6021288"/>
              <a:gd name="connsiteX2" fmla="*/ 8727482 w 8727482"/>
              <a:gd name="connsiteY2" fmla="*/ 4047344 h 6021288"/>
              <a:gd name="connsiteX3" fmla="*/ 14514 w 8727482"/>
              <a:gd name="connsiteY3" fmla="*/ 6021288 h 6021288"/>
              <a:gd name="connsiteX4" fmla="*/ 0 w 8727482"/>
              <a:gd name="connsiteY4" fmla="*/ 2888342 h 6021288"/>
              <a:gd name="connsiteX0" fmla="*/ 0 w 8727482"/>
              <a:gd name="connsiteY0" fmla="*/ 0 h 3132946"/>
              <a:gd name="connsiteX1" fmla="*/ 8712968 w 8727482"/>
              <a:gd name="connsiteY1" fmla="*/ 14515 h 3132946"/>
              <a:gd name="connsiteX2" fmla="*/ 8727482 w 8727482"/>
              <a:gd name="connsiteY2" fmla="*/ 1159002 h 3132946"/>
              <a:gd name="connsiteX3" fmla="*/ 14514 w 8727482"/>
              <a:gd name="connsiteY3" fmla="*/ 3132946 h 3132946"/>
              <a:gd name="connsiteX4" fmla="*/ 0 w 8727482"/>
              <a:gd name="connsiteY4" fmla="*/ 0 h 3132946"/>
              <a:gd name="connsiteX0" fmla="*/ 0 w 8727482"/>
              <a:gd name="connsiteY0" fmla="*/ 582385 h 3118431"/>
              <a:gd name="connsiteX1" fmla="*/ 8712968 w 8727482"/>
              <a:gd name="connsiteY1" fmla="*/ 0 h 3118431"/>
              <a:gd name="connsiteX2" fmla="*/ 8727482 w 8727482"/>
              <a:gd name="connsiteY2" fmla="*/ 1144487 h 3118431"/>
              <a:gd name="connsiteX3" fmla="*/ 14514 w 8727482"/>
              <a:gd name="connsiteY3" fmla="*/ 3118431 h 3118431"/>
              <a:gd name="connsiteX4" fmla="*/ 0 w 8727482"/>
              <a:gd name="connsiteY4" fmla="*/ 582385 h 3118431"/>
              <a:gd name="connsiteX0" fmla="*/ 0 w 8727482"/>
              <a:gd name="connsiteY0" fmla="*/ 23585 h 2559631"/>
              <a:gd name="connsiteX1" fmla="*/ 8712968 w 8727482"/>
              <a:gd name="connsiteY1" fmla="*/ 0 h 2559631"/>
              <a:gd name="connsiteX2" fmla="*/ 8727482 w 8727482"/>
              <a:gd name="connsiteY2" fmla="*/ 585687 h 2559631"/>
              <a:gd name="connsiteX3" fmla="*/ 14514 w 8727482"/>
              <a:gd name="connsiteY3" fmla="*/ 2559631 h 2559631"/>
              <a:gd name="connsiteX4" fmla="*/ 0 w 8727482"/>
              <a:gd name="connsiteY4" fmla="*/ 23585 h 2559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27482" h="2559631">
                <a:moveTo>
                  <a:pt x="0" y="23585"/>
                </a:moveTo>
                <a:lnTo>
                  <a:pt x="8712968" y="0"/>
                </a:lnTo>
                <a:lnTo>
                  <a:pt x="8727482" y="585687"/>
                </a:lnTo>
                <a:lnTo>
                  <a:pt x="14514" y="2559631"/>
                </a:lnTo>
                <a:lnTo>
                  <a:pt x="0" y="23585"/>
                </a:lnTo>
                <a:close/>
              </a:path>
            </a:pathLst>
          </a:custGeom>
          <a:solidFill>
            <a:srgbClr val="FFCE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BA3186"/>
              </a:solidFill>
            </a:endParaRPr>
          </a:p>
        </p:txBody>
      </p:sp>
      <p:sp>
        <p:nvSpPr>
          <p:cNvPr id="9" name="Rechthoek 8"/>
          <p:cNvSpPr/>
          <p:nvPr/>
        </p:nvSpPr>
        <p:spPr>
          <a:xfrm rot="5400000">
            <a:off x="4457362" y="-4457362"/>
            <a:ext cx="229275" cy="9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Woonzorganalyse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0314" y="6093296"/>
            <a:ext cx="1588262" cy="48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Tijdelijke aanduiding voor inhoud 12">
            <a:extLst>
              <a:ext uri="{FF2B5EF4-FFF2-40B4-BE49-F238E27FC236}">
                <a16:creationId xmlns:a16="http://schemas.microsoft.com/office/drawing/2014/main" id="{10B97CC5-8522-E9AA-030F-26090253CE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252930" y="1793290"/>
            <a:ext cx="6638140" cy="385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094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151" y="620689"/>
            <a:ext cx="5055673" cy="3384376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35527" y="5157192"/>
            <a:ext cx="8229600" cy="1340849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nl-NL" sz="2400" dirty="0">
                <a:solidFill>
                  <a:schemeClr val="accent5">
                    <a:lumMod val="50000"/>
                  </a:schemeClr>
                </a:solidFill>
              </a:rPr>
              <a:t>Woning waarbij alle leefruimtes te bereiken zijn zonder trap en zonder hoge drempels</a:t>
            </a:r>
            <a:endParaRPr lang="nl-NL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nl-NL" sz="2400" dirty="0">
                <a:solidFill>
                  <a:schemeClr val="accent5">
                    <a:lumMod val="50000"/>
                  </a:schemeClr>
                </a:solidFill>
              </a:rPr>
              <a:t>Bestaande woning aanpassen</a:t>
            </a:r>
          </a:p>
          <a:p>
            <a:pPr marL="0" indent="0">
              <a:buNone/>
            </a:pPr>
            <a:endParaRPr lang="nl-NL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nl-NL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Picture 5" descr="U:\Mijn Afbeeldingen\2balken_DialoogPatroon_GemeeneBoxtel_f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55" y="6568720"/>
            <a:ext cx="2890954" cy="15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U:\Mijn Afbeeldingen\2balken_DialoogPatroon_GemeeneBoxtel_f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809" y="6567224"/>
            <a:ext cx="2906379" cy="15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U:\Mijn Afbeeldingen\2balken_DialoogPatroon_GemeeneBoxtel_f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188" y="6568720"/>
            <a:ext cx="2890954" cy="15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hoek 5"/>
          <p:cNvSpPr/>
          <p:nvPr/>
        </p:nvSpPr>
        <p:spPr>
          <a:xfrm>
            <a:off x="213342" y="33005"/>
            <a:ext cx="8727482" cy="2648531"/>
          </a:xfrm>
          <a:custGeom>
            <a:avLst/>
            <a:gdLst>
              <a:gd name="connsiteX0" fmla="*/ 0 w 8712968"/>
              <a:gd name="connsiteY0" fmla="*/ 0 h 6021288"/>
              <a:gd name="connsiteX1" fmla="*/ 8712968 w 8712968"/>
              <a:gd name="connsiteY1" fmla="*/ 0 h 6021288"/>
              <a:gd name="connsiteX2" fmla="*/ 8712968 w 8712968"/>
              <a:gd name="connsiteY2" fmla="*/ 6021288 h 6021288"/>
              <a:gd name="connsiteX3" fmla="*/ 0 w 8712968"/>
              <a:gd name="connsiteY3" fmla="*/ 6021288 h 6021288"/>
              <a:gd name="connsiteX4" fmla="*/ 0 w 8712968"/>
              <a:gd name="connsiteY4" fmla="*/ 0 h 6021288"/>
              <a:gd name="connsiteX0" fmla="*/ 0 w 8712968"/>
              <a:gd name="connsiteY0" fmla="*/ 0 h 6021288"/>
              <a:gd name="connsiteX1" fmla="*/ 8712968 w 8712968"/>
              <a:gd name="connsiteY1" fmla="*/ 0 h 6021288"/>
              <a:gd name="connsiteX2" fmla="*/ 8712968 w 8712968"/>
              <a:gd name="connsiteY2" fmla="*/ 3713516 h 6021288"/>
              <a:gd name="connsiteX3" fmla="*/ 0 w 8712968"/>
              <a:gd name="connsiteY3" fmla="*/ 6021288 h 6021288"/>
              <a:gd name="connsiteX4" fmla="*/ 0 w 8712968"/>
              <a:gd name="connsiteY4" fmla="*/ 0 h 6021288"/>
              <a:gd name="connsiteX0" fmla="*/ 0 w 8712968"/>
              <a:gd name="connsiteY0" fmla="*/ 0 h 6021288"/>
              <a:gd name="connsiteX1" fmla="*/ 8712968 w 8712968"/>
              <a:gd name="connsiteY1" fmla="*/ 0 h 6021288"/>
              <a:gd name="connsiteX2" fmla="*/ 8712968 w 8712968"/>
              <a:gd name="connsiteY2" fmla="*/ 4047344 h 6021288"/>
              <a:gd name="connsiteX3" fmla="*/ 0 w 8712968"/>
              <a:gd name="connsiteY3" fmla="*/ 6021288 h 6021288"/>
              <a:gd name="connsiteX4" fmla="*/ 0 w 8712968"/>
              <a:gd name="connsiteY4" fmla="*/ 0 h 6021288"/>
              <a:gd name="connsiteX0" fmla="*/ 0 w 8727482"/>
              <a:gd name="connsiteY0" fmla="*/ 2888342 h 6021288"/>
              <a:gd name="connsiteX1" fmla="*/ 8727482 w 8727482"/>
              <a:gd name="connsiteY1" fmla="*/ 0 h 6021288"/>
              <a:gd name="connsiteX2" fmla="*/ 8727482 w 8727482"/>
              <a:gd name="connsiteY2" fmla="*/ 4047344 h 6021288"/>
              <a:gd name="connsiteX3" fmla="*/ 14514 w 8727482"/>
              <a:gd name="connsiteY3" fmla="*/ 6021288 h 6021288"/>
              <a:gd name="connsiteX4" fmla="*/ 0 w 8727482"/>
              <a:gd name="connsiteY4" fmla="*/ 2888342 h 6021288"/>
              <a:gd name="connsiteX0" fmla="*/ 0 w 8727482"/>
              <a:gd name="connsiteY0" fmla="*/ 0 h 3132946"/>
              <a:gd name="connsiteX1" fmla="*/ 8712968 w 8727482"/>
              <a:gd name="connsiteY1" fmla="*/ 14515 h 3132946"/>
              <a:gd name="connsiteX2" fmla="*/ 8727482 w 8727482"/>
              <a:gd name="connsiteY2" fmla="*/ 1159002 h 3132946"/>
              <a:gd name="connsiteX3" fmla="*/ 14514 w 8727482"/>
              <a:gd name="connsiteY3" fmla="*/ 3132946 h 3132946"/>
              <a:gd name="connsiteX4" fmla="*/ 0 w 8727482"/>
              <a:gd name="connsiteY4" fmla="*/ 0 h 3132946"/>
              <a:gd name="connsiteX0" fmla="*/ 0 w 8727482"/>
              <a:gd name="connsiteY0" fmla="*/ 518885 h 3118431"/>
              <a:gd name="connsiteX1" fmla="*/ 8712968 w 8727482"/>
              <a:gd name="connsiteY1" fmla="*/ 0 h 3118431"/>
              <a:gd name="connsiteX2" fmla="*/ 8727482 w 8727482"/>
              <a:gd name="connsiteY2" fmla="*/ 1144487 h 3118431"/>
              <a:gd name="connsiteX3" fmla="*/ 14514 w 8727482"/>
              <a:gd name="connsiteY3" fmla="*/ 3118431 h 3118431"/>
              <a:gd name="connsiteX4" fmla="*/ 0 w 8727482"/>
              <a:gd name="connsiteY4" fmla="*/ 518885 h 3118431"/>
              <a:gd name="connsiteX0" fmla="*/ 0 w 8727482"/>
              <a:gd name="connsiteY0" fmla="*/ 48985 h 2648531"/>
              <a:gd name="connsiteX1" fmla="*/ 8712968 w 8727482"/>
              <a:gd name="connsiteY1" fmla="*/ 0 h 2648531"/>
              <a:gd name="connsiteX2" fmla="*/ 8727482 w 8727482"/>
              <a:gd name="connsiteY2" fmla="*/ 674587 h 2648531"/>
              <a:gd name="connsiteX3" fmla="*/ 14514 w 8727482"/>
              <a:gd name="connsiteY3" fmla="*/ 2648531 h 2648531"/>
              <a:gd name="connsiteX4" fmla="*/ 0 w 8727482"/>
              <a:gd name="connsiteY4" fmla="*/ 48985 h 2648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27482" h="2648531">
                <a:moveTo>
                  <a:pt x="0" y="48985"/>
                </a:moveTo>
                <a:lnTo>
                  <a:pt x="8712968" y="0"/>
                </a:lnTo>
                <a:lnTo>
                  <a:pt x="8727482" y="674587"/>
                </a:lnTo>
                <a:lnTo>
                  <a:pt x="14514" y="2648531"/>
                </a:lnTo>
                <a:lnTo>
                  <a:pt x="0" y="48985"/>
                </a:lnTo>
                <a:close/>
              </a:path>
            </a:pathLst>
          </a:custGeom>
          <a:solidFill>
            <a:srgbClr val="FFCE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/>
          <p:cNvSpPr/>
          <p:nvPr/>
        </p:nvSpPr>
        <p:spPr>
          <a:xfrm rot="5400000">
            <a:off x="4457362" y="-4457362"/>
            <a:ext cx="229275" cy="9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3600" b="1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Nultredenwoningen</a:t>
            </a:r>
            <a:endParaRPr lang="nl-NL" sz="3600" b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0314" y="6093296"/>
            <a:ext cx="1588262" cy="48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112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55" y="1556793"/>
            <a:ext cx="4517835" cy="3024336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932040" y="1988840"/>
            <a:ext cx="4036536" cy="3345235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nl-NL" sz="2400">
                <a:solidFill>
                  <a:schemeClr val="accent5">
                    <a:lumMod val="50000"/>
                  </a:schemeClr>
                </a:solidFill>
              </a:rPr>
              <a:t>(Kleinschalige) woonvorm tussen reguliere woning en verpleeghuis in</a:t>
            </a:r>
            <a:endParaRPr lang="nl-NL" sz="200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nl-NL" sz="2400">
                <a:solidFill>
                  <a:schemeClr val="accent5">
                    <a:lumMod val="50000"/>
                  </a:schemeClr>
                </a:solidFill>
              </a:rPr>
              <a:t>Knarrenhofje, serviceflat, seniorenflat</a:t>
            </a:r>
          </a:p>
          <a:p>
            <a:pPr marL="457200" indent="-457200">
              <a:buAutoNum type="arabicPeriod"/>
            </a:pPr>
            <a:r>
              <a:rPr lang="nl-NL" sz="2400">
                <a:solidFill>
                  <a:schemeClr val="accent5">
                    <a:lumMod val="50000"/>
                  </a:schemeClr>
                </a:solidFill>
              </a:rPr>
              <a:t>Ruimte voor ontmoeting</a:t>
            </a:r>
          </a:p>
          <a:p>
            <a:pPr marL="0" indent="0">
              <a:buNone/>
            </a:pPr>
            <a:endParaRPr lang="nl-NL" sz="240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nl-NL" sz="240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Picture 5" descr="U:\Mijn Afbeeldingen\2balken_DialoogPatroon_GemeeneBoxtel_f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55" y="6568720"/>
            <a:ext cx="2890954" cy="15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U:\Mijn Afbeeldingen\2balken_DialoogPatroon_GemeeneBoxtel_f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809" y="6567224"/>
            <a:ext cx="2906379" cy="15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U:\Mijn Afbeeldingen\2balken_DialoogPatroon_GemeeneBoxtel_f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188" y="6568720"/>
            <a:ext cx="2890954" cy="15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hoek 5"/>
          <p:cNvSpPr/>
          <p:nvPr/>
        </p:nvSpPr>
        <p:spPr>
          <a:xfrm>
            <a:off x="213342" y="121905"/>
            <a:ext cx="8727482" cy="2559631"/>
          </a:xfrm>
          <a:custGeom>
            <a:avLst/>
            <a:gdLst>
              <a:gd name="connsiteX0" fmla="*/ 0 w 8712968"/>
              <a:gd name="connsiteY0" fmla="*/ 0 h 6021288"/>
              <a:gd name="connsiteX1" fmla="*/ 8712968 w 8712968"/>
              <a:gd name="connsiteY1" fmla="*/ 0 h 6021288"/>
              <a:gd name="connsiteX2" fmla="*/ 8712968 w 8712968"/>
              <a:gd name="connsiteY2" fmla="*/ 6021288 h 6021288"/>
              <a:gd name="connsiteX3" fmla="*/ 0 w 8712968"/>
              <a:gd name="connsiteY3" fmla="*/ 6021288 h 6021288"/>
              <a:gd name="connsiteX4" fmla="*/ 0 w 8712968"/>
              <a:gd name="connsiteY4" fmla="*/ 0 h 6021288"/>
              <a:gd name="connsiteX0" fmla="*/ 0 w 8712968"/>
              <a:gd name="connsiteY0" fmla="*/ 0 h 6021288"/>
              <a:gd name="connsiteX1" fmla="*/ 8712968 w 8712968"/>
              <a:gd name="connsiteY1" fmla="*/ 0 h 6021288"/>
              <a:gd name="connsiteX2" fmla="*/ 8712968 w 8712968"/>
              <a:gd name="connsiteY2" fmla="*/ 3713516 h 6021288"/>
              <a:gd name="connsiteX3" fmla="*/ 0 w 8712968"/>
              <a:gd name="connsiteY3" fmla="*/ 6021288 h 6021288"/>
              <a:gd name="connsiteX4" fmla="*/ 0 w 8712968"/>
              <a:gd name="connsiteY4" fmla="*/ 0 h 6021288"/>
              <a:gd name="connsiteX0" fmla="*/ 0 w 8712968"/>
              <a:gd name="connsiteY0" fmla="*/ 0 h 6021288"/>
              <a:gd name="connsiteX1" fmla="*/ 8712968 w 8712968"/>
              <a:gd name="connsiteY1" fmla="*/ 0 h 6021288"/>
              <a:gd name="connsiteX2" fmla="*/ 8712968 w 8712968"/>
              <a:gd name="connsiteY2" fmla="*/ 4047344 h 6021288"/>
              <a:gd name="connsiteX3" fmla="*/ 0 w 8712968"/>
              <a:gd name="connsiteY3" fmla="*/ 6021288 h 6021288"/>
              <a:gd name="connsiteX4" fmla="*/ 0 w 8712968"/>
              <a:gd name="connsiteY4" fmla="*/ 0 h 6021288"/>
              <a:gd name="connsiteX0" fmla="*/ 0 w 8727482"/>
              <a:gd name="connsiteY0" fmla="*/ 2888342 h 6021288"/>
              <a:gd name="connsiteX1" fmla="*/ 8727482 w 8727482"/>
              <a:gd name="connsiteY1" fmla="*/ 0 h 6021288"/>
              <a:gd name="connsiteX2" fmla="*/ 8727482 w 8727482"/>
              <a:gd name="connsiteY2" fmla="*/ 4047344 h 6021288"/>
              <a:gd name="connsiteX3" fmla="*/ 14514 w 8727482"/>
              <a:gd name="connsiteY3" fmla="*/ 6021288 h 6021288"/>
              <a:gd name="connsiteX4" fmla="*/ 0 w 8727482"/>
              <a:gd name="connsiteY4" fmla="*/ 2888342 h 6021288"/>
              <a:gd name="connsiteX0" fmla="*/ 0 w 8727482"/>
              <a:gd name="connsiteY0" fmla="*/ 0 h 3132946"/>
              <a:gd name="connsiteX1" fmla="*/ 8712968 w 8727482"/>
              <a:gd name="connsiteY1" fmla="*/ 14515 h 3132946"/>
              <a:gd name="connsiteX2" fmla="*/ 8727482 w 8727482"/>
              <a:gd name="connsiteY2" fmla="*/ 1159002 h 3132946"/>
              <a:gd name="connsiteX3" fmla="*/ 14514 w 8727482"/>
              <a:gd name="connsiteY3" fmla="*/ 3132946 h 3132946"/>
              <a:gd name="connsiteX4" fmla="*/ 0 w 8727482"/>
              <a:gd name="connsiteY4" fmla="*/ 0 h 3132946"/>
              <a:gd name="connsiteX0" fmla="*/ 0 w 8727482"/>
              <a:gd name="connsiteY0" fmla="*/ 582385 h 3118431"/>
              <a:gd name="connsiteX1" fmla="*/ 8712968 w 8727482"/>
              <a:gd name="connsiteY1" fmla="*/ 0 h 3118431"/>
              <a:gd name="connsiteX2" fmla="*/ 8727482 w 8727482"/>
              <a:gd name="connsiteY2" fmla="*/ 1144487 h 3118431"/>
              <a:gd name="connsiteX3" fmla="*/ 14514 w 8727482"/>
              <a:gd name="connsiteY3" fmla="*/ 3118431 h 3118431"/>
              <a:gd name="connsiteX4" fmla="*/ 0 w 8727482"/>
              <a:gd name="connsiteY4" fmla="*/ 582385 h 3118431"/>
              <a:gd name="connsiteX0" fmla="*/ 0 w 8727482"/>
              <a:gd name="connsiteY0" fmla="*/ 23585 h 2559631"/>
              <a:gd name="connsiteX1" fmla="*/ 8712968 w 8727482"/>
              <a:gd name="connsiteY1" fmla="*/ 0 h 2559631"/>
              <a:gd name="connsiteX2" fmla="*/ 8727482 w 8727482"/>
              <a:gd name="connsiteY2" fmla="*/ 585687 h 2559631"/>
              <a:gd name="connsiteX3" fmla="*/ 14514 w 8727482"/>
              <a:gd name="connsiteY3" fmla="*/ 2559631 h 2559631"/>
              <a:gd name="connsiteX4" fmla="*/ 0 w 8727482"/>
              <a:gd name="connsiteY4" fmla="*/ 23585 h 2559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27482" h="2559631">
                <a:moveTo>
                  <a:pt x="0" y="23585"/>
                </a:moveTo>
                <a:lnTo>
                  <a:pt x="8712968" y="0"/>
                </a:lnTo>
                <a:lnTo>
                  <a:pt x="8727482" y="585687"/>
                </a:lnTo>
                <a:lnTo>
                  <a:pt x="14514" y="2559631"/>
                </a:lnTo>
                <a:lnTo>
                  <a:pt x="0" y="23585"/>
                </a:lnTo>
                <a:close/>
              </a:path>
            </a:pathLst>
          </a:custGeom>
          <a:solidFill>
            <a:srgbClr val="FFCE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BA3186"/>
              </a:solidFill>
            </a:endParaRPr>
          </a:p>
        </p:txBody>
      </p:sp>
      <p:sp>
        <p:nvSpPr>
          <p:cNvPr id="9" name="Rechthoek 8"/>
          <p:cNvSpPr/>
          <p:nvPr/>
        </p:nvSpPr>
        <p:spPr>
          <a:xfrm rot="5400000">
            <a:off x="4457362" y="-4457362"/>
            <a:ext cx="229275" cy="9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36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Geclusterde woonvormen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0314" y="6093296"/>
            <a:ext cx="1588262" cy="48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85838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xtel_PP_presentatie_geel.pptx" id="{552F51C1-B484-4310-9C87-A30A0C5426A7}" vid="{6D14E484-1C4C-48CC-993F-3B75C09F260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CB33F28645C741BCE13F4841776AA3" ma:contentTypeVersion="4" ma:contentTypeDescription="Een nieuw document maken." ma:contentTypeScope="" ma:versionID="8a54fce91fb0fdef1bb9efe464ccdc63">
  <xsd:schema xmlns:xsd="http://www.w3.org/2001/XMLSchema" xmlns:xs="http://www.w3.org/2001/XMLSchema" xmlns:p="http://schemas.microsoft.com/office/2006/metadata/properties" xmlns:ns2="9387ea30-a953-4e5a-a1c8-c14fece403b5" targetNamespace="http://schemas.microsoft.com/office/2006/metadata/properties" ma:root="true" ma:fieldsID="9db0d9d553d3bc81e23037561fea5623" ns2:_="">
    <xsd:import namespace="9387ea30-a953-4e5a-a1c8-c14fece403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87ea30-a953-4e5a-a1c8-c14fece403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CC037C-6002-4745-B10F-507F01458CE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21D6B3C-98DD-4FF0-A5A3-CA44087D13D2}">
  <ds:schemaRefs>
    <ds:schemaRef ds:uri="http://schemas.openxmlformats.org/package/2006/metadata/core-properties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microsoft.com/office/infopath/2007/PartnerControls"/>
    <ds:schemaRef ds:uri="9387ea30-a953-4e5a-a1c8-c14fece403b5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B08432E5-EEC1-4A9C-AE06-03EF75DAC0A3}">
  <ds:schemaRefs>
    <ds:schemaRef ds:uri="9387ea30-a953-4e5a-a1c8-c14fece403b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c594dfe1-fe52-46e6-8027-611c6d259581}" enabled="0" method="" siteId="{c594dfe1-fe52-46e6-8027-611c6d25958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Boxtel_PP_presentatie_geel</Template>
  <TotalTime>228</TotalTime>
  <Words>495</Words>
  <Application>Microsoft Office PowerPoint</Application>
  <PresentationFormat>Diavoorstelling (4:3)</PresentationFormat>
  <Paragraphs>85</Paragraphs>
  <Slides>23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9" baseType="lpstr">
      <vt:lpstr>Arial</vt:lpstr>
      <vt:lpstr>Calibri</vt:lpstr>
      <vt:lpstr>Courier New</vt:lpstr>
      <vt:lpstr>Tahoma</vt:lpstr>
      <vt:lpstr>Wingdings</vt:lpstr>
      <vt:lpstr>Kantoorthema</vt:lpstr>
      <vt:lpstr>PowerPoint-presentatie</vt:lpstr>
      <vt:lpstr>Inhoud</vt:lpstr>
      <vt:lpstr>Welke ontwikkelingen zien we? </vt:lpstr>
      <vt:lpstr>Wat doet de gemeente?</vt:lpstr>
      <vt:lpstr>Programma Volkshuisvesting</vt:lpstr>
      <vt:lpstr>Woonzorganalyse</vt:lpstr>
      <vt:lpstr>Woonzorganalyse</vt:lpstr>
      <vt:lpstr>Nultredenwoningen</vt:lpstr>
      <vt:lpstr>Geclusterde woonvormen</vt:lpstr>
      <vt:lpstr>(Pré) Mantelzorgwoningen</vt:lpstr>
      <vt:lpstr>Meergeneratiewoningen</vt:lpstr>
      <vt:lpstr>Collectief Particulier Opdrachtgeverschap (CPO)</vt:lpstr>
      <vt:lpstr>Woningsplitsing</vt:lpstr>
      <vt:lpstr>Bouwplannen in Boxtel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MijnGemeenteDichtbij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Gerard Meijers</dc:creator>
  <cp:lastModifiedBy>Chris D'havé</cp:lastModifiedBy>
  <cp:revision>4</cp:revision>
  <dcterms:created xsi:type="dcterms:W3CDTF">2025-04-22T12:01:18Z</dcterms:created>
  <dcterms:modified xsi:type="dcterms:W3CDTF">2025-05-21T15:27:19Z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0x010100E0CB33F28645C741BCE13F4841776AA3</vt:lpwstr>
  </property>
</Properties>
</file>